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6" r:id="rId1"/>
  </p:sldMasterIdLst>
  <p:notesMasterIdLst>
    <p:notesMasterId r:id="rId29"/>
  </p:notesMasterIdLst>
  <p:handoutMasterIdLst>
    <p:handoutMasterId r:id="rId30"/>
  </p:handoutMasterIdLst>
  <p:sldIdLst>
    <p:sldId id="273" r:id="rId2"/>
    <p:sldId id="366" r:id="rId3"/>
    <p:sldId id="279" r:id="rId4"/>
    <p:sldId id="304" r:id="rId5"/>
    <p:sldId id="286" r:id="rId6"/>
    <p:sldId id="312" r:id="rId7"/>
    <p:sldId id="367" r:id="rId8"/>
    <p:sldId id="313" r:id="rId9"/>
    <p:sldId id="314" r:id="rId10"/>
    <p:sldId id="371" r:id="rId11"/>
    <p:sldId id="321" r:id="rId12"/>
    <p:sldId id="372" r:id="rId13"/>
    <p:sldId id="317" r:id="rId14"/>
    <p:sldId id="370" r:id="rId15"/>
    <p:sldId id="318" r:id="rId16"/>
    <p:sldId id="316" r:id="rId17"/>
    <p:sldId id="319" r:id="rId18"/>
    <p:sldId id="322" r:id="rId19"/>
    <p:sldId id="324" r:id="rId20"/>
    <p:sldId id="373" r:id="rId21"/>
    <p:sldId id="320" r:id="rId22"/>
    <p:sldId id="323" r:id="rId23"/>
    <p:sldId id="308" r:id="rId24"/>
    <p:sldId id="309" r:id="rId25"/>
    <p:sldId id="325" r:id="rId26"/>
    <p:sldId id="365" r:id="rId27"/>
    <p:sldId id="310" r:id="rId28"/>
  </p:sldIdLst>
  <p:sldSz cx="12188825" cy="6858000"/>
  <p:notesSz cx="9220200" cy="6934200"/>
  <p:custDataLst>
    <p:tags r:id="rId3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63">
          <p15:clr>
            <a:srgbClr val="A4A3A4"/>
          </p15:clr>
        </p15:guide>
        <p15:guide id="2" orient="horz" pos="490">
          <p15:clr>
            <a:srgbClr val="A4A3A4"/>
          </p15:clr>
        </p15:guide>
        <p15:guide id="3" pos="3839">
          <p15:clr>
            <a:srgbClr val="A4A3A4"/>
          </p15:clr>
        </p15:guide>
        <p15:guide id="4" orient="horz" pos="142">
          <p15:clr>
            <a:srgbClr val="A4A3A4"/>
          </p15:clr>
        </p15:guide>
      </p15:sldGuideLst>
    </p:ext>
    <p:ext uri="{2D200454-40CA-4A62-9FC3-DE9A4176ACB9}">
      <p15:notesGuideLst xmlns:p15="http://schemas.microsoft.com/office/powerpoint/2012/main">
        <p15:guide id="1" orient="horz" pos="2184" userDrawn="1">
          <p15:clr>
            <a:srgbClr val="A4A3A4"/>
          </p15:clr>
        </p15:guide>
        <p15:guide id="2" pos="290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66"/>
    <a:srgbClr val="33CCCC"/>
    <a:srgbClr val="6666CC"/>
    <a:srgbClr val="F8B4BE"/>
    <a:srgbClr val="D7FFAB"/>
    <a:srgbClr val="083D77"/>
    <a:srgbClr val="FADE4D"/>
    <a:srgbClr val="C0BFC7"/>
    <a:srgbClr val="2F303D"/>
    <a:srgbClr val="BBBA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30" autoAdjust="0"/>
    <p:restoredTop sz="82418"/>
  </p:normalViewPr>
  <p:slideViewPr>
    <p:cSldViewPr snapToGrid="0" snapToObjects="1">
      <p:cViewPr varScale="1">
        <p:scale>
          <a:sx n="99" d="100"/>
          <a:sy n="99" d="100"/>
        </p:scale>
        <p:origin x="1352" y="176"/>
      </p:cViewPr>
      <p:guideLst>
        <p:guide orient="horz" pos="4063"/>
        <p:guide orient="horz" pos="490"/>
        <p:guide pos="3839"/>
        <p:guide orient="horz" pos="142"/>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179" d="100"/>
          <a:sy n="179" d="100"/>
        </p:scale>
        <p:origin x="-6240" y="-78"/>
      </p:cViewPr>
      <p:guideLst>
        <p:guide orient="horz" pos="2184"/>
        <p:guide pos="29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95420" cy="346710"/>
          </a:xfrm>
          <a:prstGeom prst="rect">
            <a:avLst/>
          </a:prstGeom>
        </p:spPr>
        <p:txBody>
          <a:bodyPr vert="horz" lIns="92309" tIns="46154" rIns="92309" bIns="46154" rtlCol="0"/>
          <a:lstStyle>
            <a:lvl1pPr algn="l">
              <a:defRPr sz="1200"/>
            </a:lvl1pPr>
          </a:lstStyle>
          <a:p>
            <a:endParaRPr lang="en-US"/>
          </a:p>
        </p:txBody>
      </p:sp>
      <p:sp>
        <p:nvSpPr>
          <p:cNvPr id="3" name="Date Placeholder 2"/>
          <p:cNvSpPr>
            <a:spLocks noGrp="1"/>
          </p:cNvSpPr>
          <p:nvPr>
            <p:ph type="dt" sz="quarter" idx="1"/>
          </p:nvPr>
        </p:nvSpPr>
        <p:spPr>
          <a:xfrm>
            <a:off x="5222646" y="0"/>
            <a:ext cx="3995420" cy="346710"/>
          </a:xfrm>
          <a:prstGeom prst="rect">
            <a:avLst/>
          </a:prstGeom>
        </p:spPr>
        <p:txBody>
          <a:bodyPr vert="horz" lIns="92309" tIns="46154" rIns="92309" bIns="46154" rtlCol="0"/>
          <a:lstStyle>
            <a:lvl1pPr algn="r">
              <a:defRPr sz="1200"/>
            </a:lvl1pPr>
          </a:lstStyle>
          <a:p>
            <a:fld id="{5D2EE567-80D6-42C6-844A-F0F6714FC972}" type="datetimeFigureOut">
              <a:rPr lang="en-US" smtClean="0"/>
              <a:pPr/>
              <a:t>4/2/18</a:t>
            </a:fld>
            <a:endParaRPr lang="en-US"/>
          </a:p>
        </p:txBody>
      </p:sp>
      <p:sp>
        <p:nvSpPr>
          <p:cNvPr id="4" name="Footer Placeholder 3"/>
          <p:cNvSpPr>
            <a:spLocks noGrp="1"/>
          </p:cNvSpPr>
          <p:nvPr>
            <p:ph type="ftr" sz="quarter" idx="2"/>
          </p:nvPr>
        </p:nvSpPr>
        <p:spPr>
          <a:xfrm>
            <a:off x="0" y="6586287"/>
            <a:ext cx="3995420" cy="346710"/>
          </a:xfrm>
          <a:prstGeom prst="rect">
            <a:avLst/>
          </a:prstGeom>
        </p:spPr>
        <p:txBody>
          <a:bodyPr vert="horz" lIns="92309" tIns="46154" rIns="92309" bIns="46154" rtlCol="0" anchor="b"/>
          <a:lstStyle>
            <a:lvl1pPr algn="l">
              <a:defRPr sz="1200"/>
            </a:lvl1pPr>
          </a:lstStyle>
          <a:p>
            <a:endParaRPr lang="en-US"/>
          </a:p>
        </p:txBody>
      </p:sp>
      <p:sp>
        <p:nvSpPr>
          <p:cNvPr id="5" name="Slide Number Placeholder 4"/>
          <p:cNvSpPr>
            <a:spLocks noGrp="1"/>
          </p:cNvSpPr>
          <p:nvPr>
            <p:ph type="sldNum" sz="quarter" idx="3"/>
          </p:nvPr>
        </p:nvSpPr>
        <p:spPr>
          <a:xfrm>
            <a:off x="5222646" y="6586287"/>
            <a:ext cx="3995420" cy="346710"/>
          </a:xfrm>
          <a:prstGeom prst="rect">
            <a:avLst/>
          </a:prstGeom>
        </p:spPr>
        <p:txBody>
          <a:bodyPr vert="horz" lIns="92309" tIns="46154" rIns="92309" bIns="46154" rtlCol="0" anchor="b"/>
          <a:lstStyle>
            <a:lvl1pPr algn="r">
              <a:defRPr sz="1200"/>
            </a:lvl1pPr>
          </a:lstStyle>
          <a:p>
            <a:fld id="{533C794B-268C-4A67-8C2B-68C4E4A2A782}" type="slidenum">
              <a:rPr lang="en-US" smtClean="0"/>
              <a:pPr/>
              <a:t>‹#›</a:t>
            </a:fld>
            <a:endParaRPr lang="en-US"/>
          </a:p>
        </p:txBody>
      </p:sp>
    </p:spTree>
    <p:extLst>
      <p:ext uri="{BB962C8B-B14F-4D97-AF65-F5344CB8AC3E}">
        <p14:creationId xmlns:p14="http://schemas.microsoft.com/office/powerpoint/2010/main" val="151209903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tiff>
</file>

<file path=ppt/media/image33.png>
</file>

<file path=ppt/media/image34.jpg>
</file>

<file path=ppt/media/image35.jpg>
</file>

<file path=ppt/media/image36.png>
</file>

<file path=ppt/media/image37.png>
</file>

<file path=ppt/media/image38.tiff>
</file>

<file path=ppt/media/image39.tiff>
</file>

<file path=ppt/media/image4.png>
</file>

<file path=ppt/media/image40.tiff>
</file>

<file path=ppt/media/image41.tiff>
</file>

<file path=ppt/media/image42.png>
</file>

<file path=ppt/media/image43.tiff>
</file>

<file path=ppt/media/image4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95420" cy="346710"/>
          </a:xfrm>
          <a:prstGeom prst="rect">
            <a:avLst/>
          </a:prstGeom>
        </p:spPr>
        <p:txBody>
          <a:bodyPr vert="horz" lIns="92309" tIns="46154" rIns="92309" bIns="46154" rtlCol="0"/>
          <a:lstStyle>
            <a:lvl1pPr algn="l">
              <a:defRPr sz="1200"/>
            </a:lvl1pPr>
          </a:lstStyle>
          <a:p>
            <a:endParaRPr lang="en-US"/>
          </a:p>
        </p:txBody>
      </p:sp>
      <p:sp>
        <p:nvSpPr>
          <p:cNvPr id="3" name="Date Placeholder 2"/>
          <p:cNvSpPr>
            <a:spLocks noGrp="1"/>
          </p:cNvSpPr>
          <p:nvPr>
            <p:ph type="dt" idx="1"/>
          </p:nvPr>
        </p:nvSpPr>
        <p:spPr>
          <a:xfrm>
            <a:off x="5222646" y="0"/>
            <a:ext cx="3995420" cy="346710"/>
          </a:xfrm>
          <a:prstGeom prst="rect">
            <a:avLst/>
          </a:prstGeom>
        </p:spPr>
        <p:txBody>
          <a:bodyPr vert="horz" lIns="92309" tIns="46154" rIns="92309" bIns="46154" rtlCol="0"/>
          <a:lstStyle>
            <a:lvl1pPr algn="r">
              <a:defRPr sz="1200"/>
            </a:lvl1pPr>
          </a:lstStyle>
          <a:p>
            <a:fld id="{A2A3B128-E09D-491C-B840-DB8C264A8EFA}" type="datetimeFigureOut">
              <a:rPr lang="en-US" smtClean="0"/>
              <a:pPr/>
              <a:t>4/2/18</a:t>
            </a:fld>
            <a:endParaRPr lang="en-US"/>
          </a:p>
        </p:txBody>
      </p:sp>
      <p:sp>
        <p:nvSpPr>
          <p:cNvPr id="4" name="Slide Image Placeholder 3"/>
          <p:cNvSpPr>
            <a:spLocks noGrp="1" noRot="1" noChangeAspect="1"/>
          </p:cNvSpPr>
          <p:nvPr>
            <p:ph type="sldImg" idx="2"/>
          </p:nvPr>
        </p:nvSpPr>
        <p:spPr>
          <a:xfrm>
            <a:off x="2300288" y="520700"/>
            <a:ext cx="4619625" cy="2600325"/>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922020" y="3293745"/>
            <a:ext cx="7376160" cy="3120390"/>
          </a:xfrm>
          <a:prstGeom prst="rect">
            <a:avLst/>
          </a:prstGeom>
        </p:spPr>
        <p:txBody>
          <a:bodyPr vert="horz" lIns="92309" tIns="46154" rIns="92309" bIns="4615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86287"/>
            <a:ext cx="3995420" cy="346710"/>
          </a:xfrm>
          <a:prstGeom prst="rect">
            <a:avLst/>
          </a:prstGeom>
        </p:spPr>
        <p:txBody>
          <a:bodyPr vert="horz" lIns="92309" tIns="46154" rIns="92309" bIns="46154" rtlCol="0" anchor="b"/>
          <a:lstStyle>
            <a:lvl1pPr algn="l">
              <a:defRPr sz="1200"/>
            </a:lvl1pPr>
          </a:lstStyle>
          <a:p>
            <a:endParaRPr lang="en-US"/>
          </a:p>
        </p:txBody>
      </p:sp>
      <p:sp>
        <p:nvSpPr>
          <p:cNvPr id="7" name="Slide Number Placeholder 6"/>
          <p:cNvSpPr>
            <a:spLocks noGrp="1"/>
          </p:cNvSpPr>
          <p:nvPr>
            <p:ph type="sldNum" sz="quarter" idx="5"/>
          </p:nvPr>
        </p:nvSpPr>
        <p:spPr>
          <a:xfrm>
            <a:off x="5222646" y="6586287"/>
            <a:ext cx="3995420" cy="346710"/>
          </a:xfrm>
          <a:prstGeom prst="rect">
            <a:avLst/>
          </a:prstGeom>
        </p:spPr>
        <p:txBody>
          <a:bodyPr vert="horz" lIns="92309" tIns="46154" rIns="92309" bIns="46154" rtlCol="0" anchor="b"/>
          <a:lstStyle>
            <a:lvl1pPr algn="r">
              <a:defRPr sz="1200"/>
            </a:lvl1pPr>
          </a:lstStyle>
          <a:p>
            <a:fld id="{3EF2277D-4E65-471B-8FDC-312617F5EA89}" type="slidenum">
              <a:rPr lang="en-US" smtClean="0"/>
              <a:pPr/>
              <a:t>‹#›</a:t>
            </a:fld>
            <a:endParaRPr lang="en-US"/>
          </a:p>
        </p:txBody>
      </p:sp>
    </p:spTree>
    <p:extLst>
      <p:ext uri="{BB962C8B-B14F-4D97-AF65-F5344CB8AC3E}">
        <p14:creationId xmlns:p14="http://schemas.microsoft.com/office/powerpoint/2010/main" val="1182236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a:t>
            </a:fld>
            <a:endParaRPr lang="en-US"/>
          </a:p>
        </p:txBody>
      </p:sp>
    </p:spTree>
    <p:extLst>
      <p:ext uri="{BB962C8B-B14F-4D97-AF65-F5344CB8AC3E}">
        <p14:creationId xmlns:p14="http://schemas.microsoft.com/office/powerpoint/2010/main" val="2749152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 your XFs appropriately – When you export them to target they need to be descriptive so you can find/use them</a:t>
            </a:r>
          </a:p>
          <a:p>
            <a:endParaRPr lang="en-US" dirty="0"/>
          </a:p>
          <a:p>
            <a:r>
              <a:rPr lang="en-US" dirty="0"/>
              <a:t>Demo the Search/Lack – Be cognizant of this</a:t>
            </a:r>
          </a:p>
          <a:p>
            <a:endParaRPr lang="en-US" dirty="0"/>
          </a:p>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11</a:t>
            </a:fld>
            <a:endParaRPr lang="en-US"/>
          </a:p>
        </p:txBody>
      </p:sp>
    </p:spTree>
    <p:extLst>
      <p:ext uri="{BB962C8B-B14F-4D97-AF65-F5344CB8AC3E}">
        <p14:creationId xmlns:p14="http://schemas.microsoft.com/office/powerpoint/2010/main" val="600284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Show XF Template</a:t>
            </a:r>
          </a:p>
          <a:p>
            <a:pPr marL="171450" indent="-171450">
              <a:buFontTx/>
              <a:buChar char="-"/>
            </a:pPr>
            <a:r>
              <a:rPr lang="en-US" dirty="0"/>
              <a:t>Show HTML output on page </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12</a:t>
            </a:fld>
            <a:endParaRPr lang="en-US"/>
          </a:p>
        </p:txBody>
      </p:sp>
    </p:spTree>
    <p:extLst>
      <p:ext uri="{BB962C8B-B14F-4D97-AF65-F5344CB8AC3E}">
        <p14:creationId xmlns:p14="http://schemas.microsoft.com/office/powerpoint/2010/main" val="3877901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14</a:t>
            </a:fld>
            <a:endParaRPr lang="en-US"/>
          </a:p>
        </p:txBody>
      </p:sp>
    </p:spTree>
    <p:extLst>
      <p:ext uri="{BB962C8B-B14F-4D97-AF65-F5344CB8AC3E}">
        <p14:creationId xmlns:p14="http://schemas.microsoft.com/office/powerpoint/2010/main" val="33571343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EF2277D-4E65-471B-8FDC-312617F5EA89}" type="slidenum">
              <a:rPr lang="en-US" smtClean="0"/>
              <a:pPr/>
              <a:t>15</a:t>
            </a:fld>
            <a:endParaRPr lang="en-US"/>
          </a:p>
        </p:txBody>
      </p:sp>
    </p:spTree>
    <p:extLst>
      <p:ext uri="{BB962C8B-B14F-4D97-AF65-F5344CB8AC3E}">
        <p14:creationId xmlns:p14="http://schemas.microsoft.com/office/powerpoint/2010/main" val="32703219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16</a:t>
            </a:fld>
            <a:endParaRPr lang="en-US"/>
          </a:p>
        </p:txBody>
      </p:sp>
    </p:spTree>
    <p:extLst>
      <p:ext uri="{BB962C8B-B14F-4D97-AF65-F5344CB8AC3E}">
        <p14:creationId xmlns:p14="http://schemas.microsoft.com/office/powerpoint/2010/main" val="3829783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EF2277D-4E65-471B-8FDC-312617F5EA89}" type="slidenum">
              <a:rPr lang="en-US" smtClean="0"/>
              <a:pPr/>
              <a:t>17</a:t>
            </a:fld>
            <a:endParaRPr lang="en-US"/>
          </a:p>
        </p:txBody>
      </p:sp>
    </p:spTree>
    <p:extLst>
      <p:ext uri="{BB962C8B-B14F-4D97-AF65-F5344CB8AC3E}">
        <p14:creationId xmlns:p14="http://schemas.microsoft.com/office/powerpoint/2010/main" val="6658270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EF2277D-4E65-471B-8FDC-312617F5EA89}" type="slidenum">
              <a:rPr lang="en-US" smtClean="0"/>
              <a:pPr/>
              <a:t>18</a:t>
            </a:fld>
            <a:endParaRPr lang="en-US"/>
          </a:p>
        </p:txBody>
      </p:sp>
    </p:spTree>
    <p:extLst>
      <p:ext uri="{BB962C8B-B14F-4D97-AF65-F5344CB8AC3E}">
        <p14:creationId xmlns:p14="http://schemas.microsoft.com/office/powerpoint/2010/main" val="7811681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example uses a </a:t>
            </a:r>
            <a:r>
              <a:rPr lang="en-US" i="1" dirty="0"/>
              <a:t>Sling Model</a:t>
            </a:r>
            <a:r>
              <a:rPr lang="en-US" i="0" dirty="0"/>
              <a:t>, so your component may need to be updated/refactored. Can use w/ </a:t>
            </a:r>
            <a:r>
              <a:rPr lang="en-US" i="0" dirty="0" err="1"/>
              <a:t>WCMUsePojo</a:t>
            </a:r>
            <a:r>
              <a:rPr lang="en-US" i="0" dirty="0"/>
              <a:t> / </a:t>
            </a:r>
            <a:r>
              <a:rPr lang="en-US" i="0" dirty="0" err="1"/>
              <a:t>JSUse</a:t>
            </a:r>
            <a:r>
              <a:rPr lang="en-US" i="0" dirty="0"/>
              <a:t> but then duplicated business logic.</a:t>
            </a: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22</a:t>
            </a:fld>
            <a:endParaRPr lang="en-US"/>
          </a:p>
        </p:txBody>
      </p:sp>
    </p:spTree>
    <p:extLst>
      <p:ext uri="{BB962C8B-B14F-4D97-AF65-F5344CB8AC3E}">
        <p14:creationId xmlns:p14="http://schemas.microsoft.com/office/powerpoint/2010/main" val="33698639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3D0EEF25-9B89-4007-991E-1123354BB91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EP to present</a:t>
            </a:r>
          </a:p>
          <a:p>
            <a:endParaRPr lang="en-US" dirty="0"/>
          </a:p>
        </p:txBody>
      </p:sp>
    </p:spTree>
    <p:extLst>
      <p:ext uri="{BB962C8B-B14F-4D97-AF65-F5344CB8AC3E}">
        <p14:creationId xmlns:p14="http://schemas.microsoft.com/office/powerpoint/2010/main" val="148350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a:p>
            <a:pPr marL="171450" indent="-171450">
              <a:buFontTx/>
              <a:buChar char="-"/>
            </a:pPr>
            <a:r>
              <a:rPr lang="en-US" dirty="0"/>
              <a:t>Who I am</a:t>
            </a:r>
          </a:p>
          <a:p>
            <a:pPr marL="171450" indent="-171450">
              <a:buFontTx/>
              <a:buChar char="-"/>
            </a:pPr>
            <a:r>
              <a:rPr lang="en-US" dirty="0"/>
              <a:t>Who are my TA’s</a:t>
            </a:r>
          </a:p>
          <a:p>
            <a:pPr marL="171450" indent="-171450">
              <a:buFontTx/>
              <a:buChar char="-"/>
            </a:pPr>
            <a:r>
              <a:rPr lang="en-US" dirty="0"/>
              <a:t>Next Slide</a:t>
            </a:r>
          </a:p>
        </p:txBody>
      </p:sp>
      <p:sp>
        <p:nvSpPr>
          <p:cNvPr id="4" name="Slide Number Placeholder 3"/>
          <p:cNvSpPr>
            <a:spLocks noGrp="1"/>
          </p:cNvSpPr>
          <p:nvPr>
            <p:ph type="sldNum" sz="quarter" idx="10"/>
          </p:nvPr>
        </p:nvSpPr>
        <p:spPr/>
        <p:txBody>
          <a:bodyPr/>
          <a:lstStyle/>
          <a:p>
            <a:fld id="{3EF2277D-4E65-471B-8FDC-312617F5EA89}" type="slidenum">
              <a:rPr lang="en-US" smtClean="0"/>
              <a:pPr/>
              <a:t>2</a:t>
            </a:fld>
            <a:endParaRPr lang="en-US"/>
          </a:p>
        </p:txBody>
      </p:sp>
    </p:spTree>
    <p:extLst>
      <p:ext uri="{BB962C8B-B14F-4D97-AF65-F5344CB8AC3E}">
        <p14:creationId xmlns:p14="http://schemas.microsoft.com/office/powerpoint/2010/main" val="2855856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Adobe UX/XD is here – feedback on how you use the product, interface, pain points, etc.</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3</a:t>
            </a:fld>
            <a:endParaRPr lang="en-US"/>
          </a:p>
        </p:txBody>
      </p:sp>
    </p:spTree>
    <p:extLst>
      <p:ext uri="{BB962C8B-B14F-4D97-AF65-F5344CB8AC3E}">
        <p14:creationId xmlns:p14="http://schemas.microsoft.com/office/powerpoint/2010/main" val="34301098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What are we going to talk about</a:t>
            </a:r>
          </a:p>
          <a:p>
            <a:pPr marL="171450" indent="-171450">
              <a:buFontTx/>
              <a:buChar char="-"/>
            </a:pPr>
            <a:r>
              <a:rPr lang="en-US" dirty="0"/>
              <a:t>XF</a:t>
            </a:r>
          </a:p>
          <a:p>
            <a:pPr marL="171450" indent="-171450">
              <a:buFontTx/>
              <a:buChar char="-"/>
            </a:pPr>
            <a:r>
              <a:rPr lang="en-US" dirty="0"/>
              <a:t>About 20-30 min in I’ll stop to talk about XF Building Blocks and explain some additional use cases</a:t>
            </a:r>
          </a:p>
          <a:p>
            <a:pPr marL="171450" indent="-171450">
              <a:buFontTx/>
              <a:buChar char="-"/>
            </a:pPr>
            <a:r>
              <a:rPr lang="en-US" dirty="0"/>
              <a:t>Let you go for another 10 min</a:t>
            </a:r>
          </a:p>
          <a:p>
            <a:pPr marL="171450" indent="-171450">
              <a:buFontTx/>
              <a:buChar char="-"/>
            </a:pPr>
            <a:r>
              <a:rPr lang="en-US" dirty="0"/>
              <a:t>Move on to CF</a:t>
            </a:r>
          </a:p>
          <a:p>
            <a:pPr marL="171450" indent="-171450">
              <a:buFontTx/>
              <a:buChar char="-"/>
            </a:pPr>
            <a:r>
              <a:rPr lang="en-US" dirty="0"/>
              <a:t>If we get to it, Content Exporter demo/follow along.</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4</a:t>
            </a:fld>
            <a:endParaRPr lang="en-US"/>
          </a:p>
        </p:txBody>
      </p:sp>
    </p:spTree>
    <p:extLst>
      <p:ext uri="{BB962C8B-B14F-4D97-AF65-F5344CB8AC3E}">
        <p14:creationId xmlns:p14="http://schemas.microsoft.com/office/powerpoint/2010/main" val="1509143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talk about XF</a:t>
            </a:r>
          </a:p>
        </p:txBody>
      </p:sp>
      <p:sp>
        <p:nvSpPr>
          <p:cNvPr id="4" name="Slide Number Placeholder 3"/>
          <p:cNvSpPr>
            <a:spLocks noGrp="1"/>
          </p:cNvSpPr>
          <p:nvPr>
            <p:ph type="sldNum" sz="quarter" idx="10"/>
          </p:nvPr>
        </p:nvSpPr>
        <p:spPr/>
        <p:txBody>
          <a:bodyPr/>
          <a:lstStyle/>
          <a:p>
            <a:fld id="{3EF2277D-4E65-471B-8FDC-312617F5EA89}" type="slidenum">
              <a:rPr lang="en-US" smtClean="0"/>
              <a:pPr/>
              <a:t>6</a:t>
            </a:fld>
            <a:endParaRPr lang="en-US"/>
          </a:p>
        </p:txBody>
      </p:sp>
    </p:spTree>
    <p:extLst>
      <p:ext uri="{BB962C8B-B14F-4D97-AF65-F5344CB8AC3E}">
        <p14:creationId xmlns:p14="http://schemas.microsoft.com/office/powerpoint/2010/main" val="1221247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7</a:t>
            </a:fld>
            <a:endParaRPr lang="en-US"/>
          </a:p>
        </p:txBody>
      </p:sp>
    </p:spTree>
    <p:extLst>
      <p:ext uri="{BB962C8B-B14F-4D97-AF65-F5344CB8AC3E}">
        <p14:creationId xmlns:p14="http://schemas.microsoft.com/office/powerpoint/2010/main" val="1053103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8</a:t>
            </a:fld>
            <a:endParaRPr lang="en-US"/>
          </a:p>
        </p:txBody>
      </p:sp>
    </p:spTree>
    <p:extLst>
      <p:ext uri="{BB962C8B-B14F-4D97-AF65-F5344CB8AC3E}">
        <p14:creationId xmlns:p14="http://schemas.microsoft.com/office/powerpoint/2010/main" val="974116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Hit these points</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9</a:t>
            </a:fld>
            <a:endParaRPr lang="en-US"/>
          </a:p>
        </p:txBody>
      </p:sp>
    </p:spTree>
    <p:extLst>
      <p:ext uri="{BB962C8B-B14F-4D97-AF65-F5344CB8AC3E}">
        <p14:creationId xmlns:p14="http://schemas.microsoft.com/office/powerpoint/2010/main" val="41082809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F2277D-4E65-471B-8FDC-312617F5EA89}" type="slidenum">
              <a:rPr lang="en-US" smtClean="0"/>
              <a:pPr/>
              <a:t>10</a:t>
            </a:fld>
            <a:endParaRPr lang="en-US"/>
          </a:p>
        </p:txBody>
      </p:sp>
    </p:spTree>
    <p:extLst>
      <p:ext uri="{BB962C8B-B14F-4D97-AF65-F5344CB8AC3E}">
        <p14:creationId xmlns:p14="http://schemas.microsoft.com/office/powerpoint/2010/main" val="19031042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180"/>
            <a:ext cx="12192000" cy="6858000"/>
          </a:xfrm>
          <a:prstGeom prst="rect">
            <a:avLst/>
          </a:prstGeom>
        </p:spPr>
      </p:pic>
      <p:pic>
        <p:nvPicPr>
          <p:cNvPr id="11" name="Picture 1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1182" y="-2359"/>
            <a:ext cx="417909" cy="685750"/>
          </a:xfrm>
          <a:prstGeom prst="rect">
            <a:avLst/>
          </a:prstGeom>
        </p:spPr>
      </p:pic>
      <p:sp>
        <p:nvSpPr>
          <p:cNvPr id="15" name="Rectangle 14"/>
          <p:cNvSpPr/>
          <p:nvPr userDrawn="1"/>
        </p:nvSpPr>
        <p:spPr>
          <a:xfrm>
            <a:off x="0" y="1303020"/>
            <a:ext cx="12192001" cy="11658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p:cNvSpPr>
            <a:spLocks noGrp="1"/>
          </p:cNvSpPr>
          <p:nvPr>
            <p:ph type="ctrTitle"/>
          </p:nvPr>
        </p:nvSpPr>
        <p:spPr>
          <a:xfrm>
            <a:off x="641182" y="1463975"/>
            <a:ext cx="10918220" cy="492443"/>
          </a:xfrm>
        </p:spPr>
        <p:txBody>
          <a:bodyPr wrap="square" lIns="0" tIns="0" rIns="0" bIns="0">
            <a:spAutoFit/>
          </a:bodyPr>
          <a:lstStyle>
            <a:lvl1pPr>
              <a:defRPr>
                <a:solidFill>
                  <a:schemeClr val="tx1"/>
                </a:solidFill>
                <a:latin typeface="Adobe Clean Light" pitchFamily="34" charset="0"/>
              </a:defRPr>
            </a:lvl1pPr>
          </a:lstStyle>
          <a:p>
            <a:r>
              <a:rPr lang="en-US"/>
              <a:t>Click to edit Master title style</a:t>
            </a:r>
            <a:endParaRPr lang="en-US" dirty="0"/>
          </a:p>
        </p:txBody>
      </p:sp>
      <p:sp>
        <p:nvSpPr>
          <p:cNvPr id="13" name="Subtitle 2"/>
          <p:cNvSpPr>
            <a:spLocks noGrp="1"/>
          </p:cNvSpPr>
          <p:nvPr>
            <p:ph type="subTitle" idx="1"/>
          </p:nvPr>
        </p:nvSpPr>
        <p:spPr>
          <a:xfrm>
            <a:off x="641182" y="1990491"/>
            <a:ext cx="10918220" cy="328295"/>
          </a:xfrm>
        </p:spPr>
        <p:txBody>
          <a:bodyPr wrap="square" lIns="0" tIns="0" rIns="0" bIns="0">
            <a:spAutoFit/>
          </a:bodyPr>
          <a:lstStyle>
            <a:lvl1pPr marL="0" indent="0" algn="l">
              <a:buNone/>
              <a:defRPr sz="2100">
                <a:solidFill>
                  <a:schemeClr val="tx1"/>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25374270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Black - Bottom Graphic">
    <p:spTree>
      <p:nvGrpSpPr>
        <p:cNvPr id="1" name=""/>
        <p:cNvGrpSpPr/>
        <p:nvPr/>
      </p:nvGrpSpPr>
      <p:grpSpPr>
        <a:xfrm>
          <a:off x="0" y="0"/>
          <a:ext cx="0" cy="0"/>
          <a:chOff x="0" y="0"/>
          <a:chExt cx="0" cy="0"/>
        </a:xfrm>
      </p:grpSpPr>
      <p:sp>
        <p:nvSpPr>
          <p:cNvPr id="11" name="Rectangle 5"/>
          <p:cNvSpPr>
            <a:spLocks noChangeArrowheads="1"/>
          </p:cNvSpPr>
          <p:nvPr userDrawn="1"/>
        </p:nvSpPr>
        <p:spPr bwMode="auto">
          <a:xfrm>
            <a:off x="0" y="0"/>
            <a:ext cx="12188825" cy="6442364"/>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3183027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obj" preserve="1">
  <p:cSld name="Black - No Graphic">
    <p:spTree>
      <p:nvGrpSpPr>
        <p:cNvPr id="1" name=""/>
        <p:cNvGrpSpPr/>
        <p:nvPr/>
      </p:nvGrpSpPr>
      <p:grpSpPr>
        <a:xfrm>
          <a:off x="0" y="0"/>
          <a:ext cx="0" cy="0"/>
          <a:chOff x="0" y="0"/>
          <a:chExt cx="0" cy="0"/>
        </a:xfrm>
      </p:grpSpPr>
      <p:sp>
        <p:nvSpPr>
          <p:cNvPr id="7" name="Rectangle 5"/>
          <p:cNvSpPr>
            <a:spLocks noChangeArrowheads="1"/>
          </p:cNvSpPr>
          <p:nvPr userDrawn="1"/>
        </p:nvSpPr>
        <p:spPr bwMode="auto">
          <a:xfrm>
            <a:off x="0" y="0"/>
            <a:ext cx="12188825" cy="6858000"/>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0"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a:solidFill>
                  <a:srgbClr val="FFFFFF"/>
                </a:solidFill>
                <a:latin typeface="Adobe Clean" pitchFamily="-111" charset="0"/>
              </a:rPr>
              <a:t>© 2018 Adobe Systems Incorporated.  All Rights Reserved.  Adobe Confidential.</a:t>
            </a:r>
          </a:p>
        </p:txBody>
      </p:sp>
    </p:spTree>
    <p:extLst>
      <p:ext uri="{BB962C8B-B14F-4D97-AF65-F5344CB8AC3E}">
        <p14:creationId xmlns:p14="http://schemas.microsoft.com/office/powerpoint/2010/main" val="6980176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Gray end slide">
    <p:spTree>
      <p:nvGrpSpPr>
        <p:cNvPr id="1" name=""/>
        <p:cNvGrpSpPr/>
        <p:nvPr/>
      </p:nvGrpSpPr>
      <p:grpSpPr>
        <a:xfrm>
          <a:off x="0" y="0"/>
          <a:ext cx="0" cy="0"/>
          <a:chOff x="0" y="0"/>
          <a:chExt cx="0" cy="0"/>
        </a:xfrm>
      </p:grpSpPr>
      <p:sp>
        <p:nvSpPr>
          <p:cNvPr id="7" name="Rectangle 5"/>
          <p:cNvSpPr>
            <a:spLocks noChangeArrowheads="1"/>
          </p:cNvSpPr>
          <p:nvPr userDrawn="1"/>
        </p:nvSpPr>
        <p:spPr bwMode="auto">
          <a:xfrm>
            <a:off x="0" y="0"/>
            <a:ext cx="12188825" cy="6858000"/>
          </a:xfrm>
          <a:prstGeom prst="rect">
            <a:avLst/>
          </a:prstGeom>
          <a:solidFill>
            <a:srgbClr val="5D676A"/>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pic>
        <p:nvPicPr>
          <p:cNvPr id="11" name="Picture 10"/>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387967" y="2449523"/>
            <a:ext cx="1412888" cy="1945495"/>
          </a:xfrm>
          <a:prstGeom prst="rect">
            <a:avLst/>
          </a:prstGeom>
        </p:spPr>
      </p:pic>
      <p:pic>
        <p:nvPicPr>
          <p:cNvPr id="4" name="Picture 3"/>
          <p:cNvPicPr>
            <a:picLocks noChangeAspect="1"/>
          </p:cNvPicPr>
          <p:nvPr userDrawn="1"/>
        </p:nvPicPr>
        <p:blipFill>
          <a:blip r:embed="rId3"/>
          <a:stretch>
            <a:fillRect/>
          </a:stretch>
        </p:blipFill>
        <p:spPr>
          <a:xfrm>
            <a:off x="3811915" y="5947275"/>
            <a:ext cx="4563682" cy="303040"/>
          </a:xfrm>
          <a:prstGeom prst="rect">
            <a:avLst/>
          </a:prstGeom>
        </p:spPr>
      </p:pic>
    </p:spTree>
    <p:extLst>
      <p:ext uri="{BB962C8B-B14F-4D97-AF65-F5344CB8AC3E}">
        <p14:creationId xmlns:p14="http://schemas.microsoft.com/office/powerpoint/2010/main" val="24243788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White end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386522" y="2447346"/>
            <a:ext cx="1414469" cy="1947672"/>
          </a:xfrm>
          <a:prstGeom prst="rect">
            <a:avLst/>
          </a:prstGeom>
        </p:spPr>
      </p:pic>
      <p:pic>
        <p:nvPicPr>
          <p:cNvPr id="3" name="Picture 2"/>
          <p:cNvPicPr>
            <a:picLocks noChangeAspect="1"/>
          </p:cNvPicPr>
          <p:nvPr userDrawn="1"/>
        </p:nvPicPr>
        <p:blipFill>
          <a:blip r:embed="rId3"/>
          <a:stretch>
            <a:fillRect/>
          </a:stretch>
        </p:blipFill>
        <p:spPr>
          <a:xfrm>
            <a:off x="3811915" y="5947275"/>
            <a:ext cx="4563682" cy="303039"/>
          </a:xfrm>
          <a:prstGeom prst="rect">
            <a:avLst/>
          </a:prstGeom>
        </p:spPr>
      </p:pic>
    </p:spTree>
    <p:extLst>
      <p:ext uri="{BB962C8B-B14F-4D97-AF65-F5344CB8AC3E}">
        <p14:creationId xmlns:p14="http://schemas.microsoft.com/office/powerpoint/2010/main" val="3966990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White - Top &amp; Bottom Graphi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4228534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White - Bottom Graphic">
    <p:spTree>
      <p:nvGrpSpPr>
        <p:cNvPr id="1" name=""/>
        <p:cNvGrpSpPr/>
        <p:nvPr/>
      </p:nvGrpSpPr>
      <p:grpSpPr>
        <a:xfrm>
          <a:off x="0" y="0"/>
          <a:ext cx="0" cy="0"/>
          <a:chOff x="0" y="0"/>
          <a:chExt cx="0" cy="0"/>
        </a:xfrm>
      </p:grpSpPr>
      <p:sp>
        <p:nvSpPr>
          <p:cNvPr id="8" name="Rectangle 7"/>
          <p:cNvSpPr/>
          <p:nvPr userDrawn="1"/>
        </p:nvSpPr>
        <p:spPr>
          <a:xfrm>
            <a:off x="0" y="0"/>
            <a:ext cx="12192002" cy="64420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White - No Graphi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lang="en-US" smtClean="0">
                <a:solidFill>
                  <a:schemeClr val="tx1">
                    <a:lumMod val="75000"/>
                    <a:lumOff val="25000"/>
                  </a:schemeClr>
                </a:solidFill>
              </a:defRPr>
            </a:lvl1p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lvl1pPr>
              <a:defRPr lang="en-US">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lang="en-US" smtClean="0">
                <a:solidFill>
                  <a:schemeClr val="tx1">
                    <a:lumMod val="75000"/>
                    <a:lumOff val="25000"/>
                  </a:schemeClr>
                </a:solidFill>
              </a:defRPr>
            </a:lvl1pPr>
          </a:lstStyle>
          <a:p>
            <a:pPr algn="ctr"/>
            <a:fld id="{90156F56-D5AE-4C6F-B826-C69D1BC521BB}" type="slidenum">
              <a:rPr lang="en-US" smtClean="0"/>
              <a:pPr algn="ctr"/>
              <a:t>‹#›</a:t>
            </a:fld>
            <a:endParaRPr lang="en-US" dirty="0"/>
          </a:p>
        </p:txBody>
      </p:sp>
      <p:sp>
        <p:nvSpPr>
          <p:cNvPr id="9"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a:solidFill>
                  <a:schemeClr val="tx1">
                    <a:lumMod val="75000"/>
                    <a:lumOff val="25000"/>
                  </a:schemeClr>
                </a:solidFill>
                <a:latin typeface="Adobe Clean" pitchFamily="-111" charset="0"/>
              </a:rPr>
              <a:t>© 2018 Adobe Systems Incorporated.  All Rights Reserved.  Adobe Confidential.</a:t>
            </a:r>
          </a:p>
        </p:txBody>
      </p:sp>
      <p:pic>
        <p:nvPicPr>
          <p:cNvPr id="10" name="Picture 9"/>
          <p:cNvPicPr>
            <a:picLocks noChangeAspect="1"/>
          </p:cNvPicPr>
          <p:nvPr userDrawn="1"/>
        </p:nvPicPr>
        <p:blipFill>
          <a:blip r:embed="rId2" cstate="screen">
            <a:duotone>
              <a:prstClr val="black"/>
              <a:schemeClr val="tx2">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Tree>
    <p:extLst>
      <p:ext uri="{BB962C8B-B14F-4D97-AF65-F5344CB8AC3E}">
        <p14:creationId xmlns:p14="http://schemas.microsoft.com/office/powerpoint/2010/main" val="40307830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White - No Graphi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92675"/>
            <a:ext cx="12188825" cy="6856213"/>
          </a:xfrm>
          <a:prstGeom prst="rect">
            <a:avLst/>
          </a:prstGeom>
        </p:spPr>
      </p:pic>
      <p:sp>
        <p:nvSpPr>
          <p:cNvPr id="4" name="Date Placeholder 3"/>
          <p:cNvSpPr>
            <a:spLocks noGrp="1"/>
          </p:cNvSpPr>
          <p:nvPr>
            <p:ph type="dt" sz="half" idx="10"/>
          </p:nvPr>
        </p:nvSpPr>
        <p:spPr/>
        <p:txBody>
          <a:bodyPr/>
          <a:lstStyle>
            <a:lvl1pPr>
              <a:defRPr lang="en-US" smtClean="0">
                <a:solidFill>
                  <a:schemeClr val="tx1">
                    <a:lumMod val="75000"/>
                    <a:lumOff val="25000"/>
                  </a:schemeClr>
                </a:solidFill>
              </a:defRPr>
            </a:lvl1p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lvl1pPr>
              <a:defRPr lang="en-US">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lang="en-US" smtClean="0">
                <a:solidFill>
                  <a:schemeClr val="tx1">
                    <a:lumMod val="75000"/>
                    <a:lumOff val="25000"/>
                  </a:schemeClr>
                </a:solidFill>
              </a:defRPr>
            </a:lvl1pPr>
          </a:lstStyle>
          <a:p>
            <a:pPr algn="ctr"/>
            <a:fld id="{90156F56-D5AE-4C6F-B826-C69D1BC521BB}" type="slidenum">
              <a:rPr lang="en-US" smtClean="0"/>
              <a:pPr algn="ctr"/>
              <a:t>‹#›</a:t>
            </a:fld>
            <a:endParaRPr lang="en-US" dirty="0"/>
          </a:p>
        </p:txBody>
      </p:sp>
      <p:sp>
        <p:nvSpPr>
          <p:cNvPr id="9"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a:solidFill>
                  <a:schemeClr val="tx1">
                    <a:lumMod val="75000"/>
                    <a:lumOff val="25000"/>
                  </a:schemeClr>
                </a:solidFill>
                <a:latin typeface="Adobe Clean" pitchFamily="-111" charset="0"/>
              </a:rPr>
              <a:t>© 2018 Adobe Systems Incorporated.  All Rights Reserved.  Adobe Confidential.</a:t>
            </a:r>
          </a:p>
        </p:txBody>
      </p:sp>
      <p:pic>
        <p:nvPicPr>
          <p:cNvPr id="10" name="Picture 9"/>
          <p:cNvPicPr>
            <a:picLocks noChangeAspect="1"/>
          </p:cNvPicPr>
          <p:nvPr userDrawn="1"/>
        </p:nvPicPr>
        <p:blipFill>
          <a:blip r:embed="rId3" cstate="screen">
            <a:duotone>
              <a:prstClr val="black"/>
              <a:schemeClr val="tx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Gray - Top &amp; Bottom Graphic">
    <p:spTree>
      <p:nvGrpSpPr>
        <p:cNvPr id="1" name=""/>
        <p:cNvGrpSpPr/>
        <p:nvPr/>
      </p:nvGrpSpPr>
      <p:grpSpPr>
        <a:xfrm>
          <a:off x="0" y="0"/>
          <a:ext cx="0" cy="0"/>
          <a:chOff x="0" y="0"/>
          <a:chExt cx="0" cy="0"/>
        </a:xfrm>
      </p:grpSpPr>
      <p:sp>
        <p:nvSpPr>
          <p:cNvPr id="13" name="Rectangle 5"/>
          <p:cNvSpPr>
            <a:spLocks noChangeArrowheads="1"/>
          </p:cNvSpPr>
          <p:nvPr userDrawn="1"/>
        </p:nvSpPr>
        <p:spPr bwMode="auto">
          <a:xfrm>
            <a:off x="0" y="225630"/>
            <a:ext cx="12188825" cy="6216734"/>
          </a:xfrm>
          <a:prstGeom prst="rect">
            <a:avLst/>
          </a:prstGeom>
          <a:solidFill>
            <a:srgbClr val="5D676A"/>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1515146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Gray - Bottom Graphic">
    <p:spTree>
      <p:nvGrpSpPr>
        <p:cNvPr id="1" name=""/>
        <p:cNvGrpSpPr/>
        <p:nvPr/>
      </p:nvGrpSpPr>
      <p:grpSpPr>
        <a:xfrm>
          <a:off x="0" y="0"/>
          <a:ext cx="0" cy="0"/>
          <a:chOff x="0" y="0"/>
          <a:chExt cx="0" cy="0"/>
        </a:xfrm>
      </p:grpSpPr>
      <p:sp>
        <p:nvSpPr>
          <p:cNvPr id="12" name="Rectangle 11"/>
          <p:cNvSpPr/>
          <p:nvPr userDrawn="1"/>
        </p:nvSpPr>
        <p:spPr>
          <a:xfrm>
            <a:off x="0" y="0"/>
            <a:ext cx="12192002" cy="6442076"/>
          </a:xfrm>
          <a:prstGeom prst="rect">
            <a:avLst/>
          </a:prstGeom>
          <a:solidFill>
            <a:srgbClr val="5D6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3795723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 preserve="1">
  <p:cSld name="Gray - No Graphic">
    <p:spTree>
      <p:nvGrpSpPr>
        <p:cNvPr id="1" name=""/>
        <p:cNvGrpSpPr/>
        <p:nvPr/>
      </p:nvGrpSpPr>
      <p:grpSpPr>
        <a:xfrm>
          <a:off x="0" y="0"/>
          <a:ext cx="0" cy="0"/>
          <a:chOff x="0" y="0"/>
          <a:chExt cx="0" cy="0"/>
        </a:xfrm>
      </p:grpSpPr>
      <p:sp>
        <p:nvSpPr>
          <p:cNvPr id="7" name="Rectangle 5"/>
          <p:cNvSpPr>
            <a:spLocks noChangeArrowheads="1"/>
          </p:cNvSpPr>
          <p:nvPr userDrawn="1"/>
        </p:nvSpPr>
        <p:spPr bwMode="auto">
          <a:xfrm>
            <a:off x="0" y="0"/>
            <a:ext cx="12188825" cy="6858000"/>
          </a:xfrm>
          <a:prstGeom prst="rect">
            <a:avLst/>
          </a:prstGeom>
          <a:solidFill>
            <a:srgbClr val="5D676A"/>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10"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a:solidFill>
                  <a:srgbClr val="FFFFFF"/>
                </a:solidFill>
                <a:latin typeface="Adobe Clean" pitchFamily="-111" charset="0"/>
              </a:rPr>
              <a:t>© 2018 Adobe Systems Incorporated.  All Rights Reserved.  Adobe Confidential.</a:t>
            </a:r>
          </a:p>
        </p:txBody>
      </p:sp>
    </p:spTree>
    <p:extLst>
      <p:ext uri="{BB962C8B-B14F-4D97-AF65-F5344CB8AC3E}">
        <p14:creationId xmlns:p14="http://schemas.microsoft.com/office/powerpoint/2010/main" val="83399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Black - Top &amp; Bottom Graphic">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0" y="225630"/>
            <a:ext cx="12188825" cy="6216734"/>
          </a:xfrm>
          <a:prstGeom prst="rect">
            <a:avLst/>
          </a:prstGeom>
          <a:solidFill>
            <a:schemeClr val="tx1"/>
          </a:solidFill>
          <a:ln w="12700">
            <a:miter lim="400000"/>
          </a:ln>
        </p:spPr>
        <p:txBody>
          <a:bodyPr lIns="0" tIns="0" rIns="0" bIns="0" anchor="ctr"/>
          <a:lstStyle/>
          <a:p>
            <a:pPr lvl="0" algn="ctr" defTabSz="825500"/>
            <a:endParaRPr lang="en-US" sz="3600">
              <a:solidFill>
                <a:srgbClr val="FFFFFF"/>
              </a:solidFill>
              <a:latin typeface="+mj-lt"/>
              <a:ea typeface="+mj-ea"/>
              <a:cs typeface="+mj-cs"/>
              <a:sym typeface="Helvetica Light"/>
            </a:endParaRPr>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8D6CA-D4AF-4FDC-9641-A8569C957DEB}" type="datetime1">
              <a:rPr lang="en-US" smtClean="0"/>
              <a:pPr/>
              <a:t>4/2/18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90156F56-D5AE-4C6F-B826-C69D1BC521BB}" type="slidenum">
              <a:rPr lang="en-US" smtClean="0"/>
              <a:pPr algn="ctr"/>
              <a:t>‹#›</a:t>
            </a:fld>
            <a:endParaRPr lang="en-US" dirty="0"/>
          </a:p>
        </p:txBody>
      </p:sp>
    </p:spTree>
    <p:extLst>
      <p:ext uri="{BB962C8B-B14F-4D97-AF65-F5344CB8AC3E}">
        <p14:creationId xmlns:p14="http://schemas.microsoft.com/office/powerpoint/2010/main" val="1751932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 y="-1180"/>
            <a:ext cx="12192000" cy="6858000"/>
          </a:xfrm>
          <a:prstGeom prst="rect">
            <a:avLst/>
          </a:prstGeom>
        </p:spPr>
      </p:pic>
      <p:sp>
        <p:nvSpPr>
          <p:cNvPr id="16" name="Rectangle 15"/>
          <p:cNvSpPr/>
          <p:nvPr userDrawn="1"/>
        </p:nvSpPr>
        <p:spPr>
          <a:xfrm>
            <a:off x="-1" y="6442364"/>
            <a:ext cx="12188825" cy="344565"/>
          </a:xfrm>
          <a:prstGeom prst="rect">
            <a:avLst/>
          </a:prstGeom>
          <a:gradFill>
            <a:gsLst>
              <a:gs pos="0">
                <a:schemeClr val="tx1">
                  <a:alpha val="45000"/>
                </a:schemeClr>
              </a:gs>
              <a:gs pos="95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p:cNvSpPr>
            <a:spLocks noChangeArrowheads="1"/>
          </p:cNvSpPr>
          <p:nvPr userDrawn="1"/>
        </p:nvSpPr>
        <p:spPr bwMode="auto">
          <a:xfrm>
            <a:off x="0" y="225630"/>
            <a:ext cx="12192002" cy="6216734"/>
          </a:xfrm>
          <a:prstGeom prst="rect">
            <a:avLst/>
          </a:prstGeom>
          <a:solidFill>
            <a:schemeClr val="bg1"/>
          </a:solidFill>
          <a:ln w="12700">
            <a:miter lim="400000"/>
          </a:ln>
        </p:spPr>
        <p:txBody>
          <a:bodyPr lIns="0" tIns="0" rIns="0" bIns="0" anchor="ctr"/>
          <a:lstStyle/>
          <a:p>
            <a:pPr lvl="0" algn="ctr" defTabSz="825500"/>
            <a:endParaRPr lang="en-US" sz="3600" b="0" i="0" u="none">
              <a:solidFill>
                <a:srgbClr val="FFFFFF"/>
              </a:solidFill>
              <a:latin typeface="+mj-lt"/>
              <a:ea typeface="+mj-ea"/>
              <a:cs typeface="+mj-cs"/>
              <a:sym typeface="Helvetica Light"/>
            </a:endParaRPr>
          </a:p>
        </p:txBody>
      </p:sp>
      <p:pic>
        <p:nvPicPr>
          <p:cNvPr id="10" name="Picture 9"/>
          <p:cNvPicPr>
            <a:picLocks noChangeAspect="1"/>
          </p:cNvPicPr>
          <p:nvPr userDrawn="1"/>
        </p:nvPicPr>
        <p:blipFill>
          <a:blip r:embed="rId16" cstate="screen">
            <a:extLst>
              <a:ext uri="{28A0092B-C50C-407E-A947-70E740481C1C}">
                <a14:useLocalDpi xmlns:a14="http://schemas.microsoft.com/office/drawing/2010/main"/>
              </a:ext>
            </a:extLst>
          </a:blip>
          <a:stretch>
            <a:fillRect/>
          </a:stretch>
        </p:blipFill>
        <p:spPr>
          <a:xfrm>
            <a:off x="11696697" y="6528875"/>
            <a:ext cx="187408" cy="258055"/>
          </a:xfrm>
          <a:prstGeom prst="rect">
            <a:avLst/>
          </a:prstGeom>
        </p:spPr>
      </p:pic>
      <p:sp>
        <p:nvSpPr>
          <p:cNvPr id="9" name="Rectangle 21"/>
          <p:cNvSpPr>
            <a:spLocks noChangeArrowheads="1"/>
          </p:cNvSpPr>
          <p:nvPr userDrawn="1"/>
        </p:nvSpPr>
        <p:spPr bwMode="auto">
          <a:xfrm>
            <a:off x="304720" y="6487239"/>
            <a:ext cx="5181679" cy="107722"/>
          </a:xfrm>
          <a:prstGeom prst="rect">
            <a:avLst/>
          </a:prstGeom>
          <a:noFill/>
          <a:ln w="9525">
            <a:noFill/>
            <a:miter lim="800000"/>
            <a:headEnd/>
            <a:tailEnd/>
          </a:ln>
        </p:spPr>
        <p:txBody>
          <a:bodyPr wrap="square" lIns="0" tIns="0" rIns="0" bIns="0" anchor="b">
            <a:spAutoFit/>
          </a:bodyPr>
          <a:lstStyle/>
          <a:p>
            <a:r>
              <a:rPr lang="en-US" sz="700" dirty="0">
                <a:solidFill>
                  <a:srgbClr val="FFFFFF"/>
                </a:solidFill>
                <a:latin typeface="Adobe Clean" pitchFamily="-111" charset="0"/>
              </a:rPr>
              <a:t>© 2018 Adobe Systems Incorporated.  All Rights Reserved.  Adobe Confidential.</a:t>
            </a:r>
          </a:p>
        </p:txBody>
      </p:sp>
      <p:sp>
        <p:nvSpPr>
          <p:cNvPr id="4" name="Date Placeholder 3"/>
          <p:cNvSpPr>
            <a:spLocks noGrp="1"/>
          </p:cNvSpPr>
          <p:nvPr>
            <p:ph type="dt" sz="half" idx="2"/>
          </p:nvPr>
        </p:nvSpPr>
        <p:spPr>
          <a:xfrm>
            <a:off x="5586545" y="6629400"/>
            <a:ext cx="1015735" cy="168274"/>
          </a:xfrm>
          <a:prstGeom prst="rect">
            <a:avLst/>
          </a:prstGeom>
        </p:spPr>
        <p:txBody>
          <a:bodyPr vert="horz" lIns="108829" tIns="54414" rIns="108829" bIns="54414" rtlCol="0" anchor="ctr"/>
          <a:lstStyle>
            <a:lvl1pPr algn="ctr">
              <a:defRPr sz="800">
                <a:solidFill>
                  <a:schemeClr val="bg1"/>
                </a:solidFill>
              </a:defRPr>
            </a:lvl1pPr>
          </a:lstStyle>
          <a:p>
            <a:fld id="{3AB78257-7A7E-4BBC-BB44-767E213B120F}" type="datetime1">
              <a:rPr lang="en-US" smtClean="0"/>
              <a:pPr/>
              <a:t>4/2/18</a:t>
            </a:fld>
            <a:endParaRPr lang="en-US" dirty="0"/>
          </a:p>
        </p:txBody>
      </p:sp>
      <p:sp>
        <p:nvSpPr>
          <p:cNvPr id="5" name="Footer Placeholder 4"/>
          <p:cNvSpPr>
            <a:spLocks noGrp="1"/>
          </p:cNvSpPr>
          <p:nvPr>
            <p:ph type="ftr" sz="quarter" idx="3"/>
          </p:nvPr>
        </p:nvSpPr>
        <p:spPr>
          <a:xfrm>
            <a:off x="281441" y="6629400"/>
            <a:ext cx="5203530" cy="168274"/>
          </a:xfrm>
          <a:prstGeom prst="rect">
            <a:avLst/>
          </a:prstGeom>
        </p:spPr>
        <p:txBody>
          <a:bodyPr vert="horz" lIns="0" tIns="54414" rIns="108829" bIns="54414" rtlCol="0" anchor="ctr"/>
          <a:lstStyle>
            <a:lvl1pPr algn="l">
              <a:defRPr sz="800">
                <a:solidFill>
                  <a:schemeClr val="bg1"/>
                </a:solidFill>
              </a:defRPr>
            </a:lvl1pPr>
          </a:lstStyle>
          <a:p>
            <a:endParaRPr lang="en-US" dirty="0"/>
          </a:p>
        </p:txBody>
      </p:sp>
      <p:sp>
        <p:nvSpPr>
          <p:cNvPr id="6" name="Slide Number Placeholder 5"/>
          <p:cNvSpPr>
            <a:spLocks noGrp="1"/>
          </p:cNvSpPr>
          <p:nvPr>
            <p:ph type="sldNum" sz="quarter" idx="4"/>
          </p:nvPr>
        </p:nvSpPr>
        <p:spPr>
          <a:xfrm>
            <a:off x="5586545" y="6477000"/>
            <a:ext cx="1015735" cy="168274"/>
          </a:xfrm>
          <a:prstGeom prst="rect">
            <a:avLst/>
          </a:prstGeom>
        </p:spPr>
        <p:txBody>
          <a:bodyPr vert="horz" lIns="108829" tIns="54414" rIns="108829" bIns="54414" rtlCol="0" anchor="ctr"/>
          <a:lstStyle>
            <a:lvl1pPr algn="r">
              <a:defRPr sz="800">
                <a:solidFill>
                  <a:schemeClr val="bg1"/>
                </a:solidFill>
              </a:defRPr>
            </a:lvl1pPr>
          </a:lstStyle>
          <a:p>
            <a:pPr algn="ctr"/>
            <a:fld id="{90156F56-D5AE-4C6F-B826-C69D1BC521BB}" type="slidenum">
              <a:rPr lang="en-US" smtClean="0"/>
              <a:pPr algn="ctr"/>
              <a:t>‹#›</a:t>
            </a:fld>
            <a:endParaRPr lang="en-US" dirty="0"/>
          </a:p>
        </p:txBody>
      </p:sp>
      <p:sp>
        <p:nvSpPr>
          <p:cNvPr id="2" name="Title Placeholder 1"/>
          <p:cNvSpPr>
            <a:spLocks noGrp="1"/>
          </p:cNvSpPr>
          <p:nvPr>
            <p:ph type="title"/>
          </p:nvPr>
        </p:nvSpPr>
        <p:spPr>
          <a:xfrm>
            <a:off x="304721" y="287507"/>
            <a:ext cx="11579384" cy="593725"/>
          </a:xfrm>
          <a:prstGeom prst="rect">
            <a:avLst/>
          </a:prstGeom>
        </p:spPr>
        <p:txBody>
          <a:bodyPr vert="horz" lIns="108829" tIns="54414" rIns="108829" bIns="54414"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304721" y="1143000"/>
            <a:ext cx="11579384" cy="5029200"/>
          </a:xfrm>
          <a:prstGeom prst="rect">
            <a:avLst/>
          </a:prstGeom>
        </p:spPr>
        <p:txBody>
          <a:bodyPr vert="horz" lIns="108829" tIns="54414" rIns="108829" bIns="54414"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 bg1="lt1" tx1="dk1" bg2="lt2" tx2="dk2" accent1="accent1" accent2="accent2" accent3="accent3" accent4="accent4" accent5="accent5" accent6="accent6" hlink="hlink" folHlink="folHlink"/>
  <p:sldLayoutIdLst>
    <p:sldLayoutId id="2147483662" r:id="rId1"/>
    <p:sldLayoutId id="2147483678" r:id="rId2"/>
    <p:sldLayoutId id="2147483658" r:id="rId3"/>
    <p:sldLayoutId id="2147483681" r:id="rId4"/>
    <p:sldLayoutId id="2147483687" r:id="rId5"/>
    <p:sldLayoutId id="2147483679" r:id="rId6"/>
    <p:sldLayoutId id="2147483675" r:id="rId7"/>
    <p:sldLayoutId id="2147483682" r:id="rId8"/>
    <p:sldLayoutId id="2147483680" r:id="rId9"/>
    <p:sldLayoutId id="2147483676" r:id="rId10"/>
    <p:sldLayoutId id="2147483683" r:id="rId11"/>
    <p:sldLayoutId id="2147483685" r:id="rId12"/>
    <p:sldLayoutId id="2147483686" r:id="rId13"/>
  </p:sldLayoutIdLst>
  <p:hf hdr="0" ftr="0" dt="0"/>
  <p:txStyles>
    <p:titleStyle>
      <a:lvl1pPr algn="l" defTabSz="1088291" rtl="0" eaLnBrk="1" latinLnBrk="0" hangingPunct="1">
        <a:spcBef>
          <a:spcPct val="0"/>
        </a:spcBef>
        <a:buNone/>
        <a:defRPr sz="3200" b="0" i="0" u="none" kern="1200">
          <a:solidFill>
            <a:schemeClr val="tx1">
              <a:lumMod val="75000"/>
              <a:lumOff val="25000"/>
            </a:schemeClr>
          </a:solidFill>
          <a:latin typeface="Adobe Clean Light" pitchFamily="34" charset="0"/>
          <a:ea typeface="+mj-ea"/>
          <a:cs typeface="+mj-cs"/>
        </a:defRPr>
      </a:lvl1pPr>
    </p:titleStyle>
    <p:bodyStyle>
      <a:lvl1pPr marL="274638" indent="-265113" algn="l" defTabSz="1088291" rtl="0" eaLnBrk="1" latinLnBrk="0" hangingPunct="1">
        <a:spcBef>
          <a:spcPts val="714"/>
        </a:spcBef>
        <a:buClr>
          <a:schemeClr val="bg1">
            <a:lumMod val="50000"/>
          </a:schemeClr>
        </a:buClr>
        <a:buSzPct val="70000"/>
        <a:buFont typeface="Wingdings" pitchFamily="2" charset="2"/>
        <a:buChar char="§"/>
        <a:defRPr sz="2400" kern="1200">
          <a:solidFill>
            <a:schemeClr val="tx1"/>
          </a:solidFill>
          <a:latin typeface="Adobe Clean Light" pitchFamily="34" charset="0"/>
          <a:ea typeface="+mn-ea"/>
          <a:cs typeface="+mn-cs"/>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helpx.adobe.com/experience-manager/kt/platform-repository/using/content-fragments-experience-fragments-article-understand.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helpx.adobe.com/experience-manager/kt/platform-repository/using/content-fragments-experience-fragments-article-understand.html"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Adobe-Marketing-Cloud/Summit2018" TargetMode="Externa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33.png"/><Relationship Id="rId1" Type="http://schemas.openxmlformats.org/officeDocument/2006/relationships/slideLayout" Target="../slideLayouts/slideLayout3.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jpg"/></Relationships>
</file>

<file path=ppt/slides/_rels/slide26.xml.rels><?xml version="1.0" encoding="UTF-8" standalone="yes"?>
<Relationships xmlns="http://schemas.openxmlformats.org/package/2006/relationships"><Relationship Id="rId8" Type="http://schemas.openxmlformats.org/officeDocument/2006/relationships/image" Target="../media/image43.tiff"/><Relationship Id="rId3" Type="http://schemas.openxmlformats.org/officeDocument/2006/relationships/image" Target="../media/image38.tiff"/><Relationship Id="rId7"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11.xml"/><Relationship Id="rId6" Type="http://schemas.openxmlformats.org/officeDocument/2006/relationships/image" Target="../media/image41.tiff"/><Relationship Id="rId11" Type="http://schemas.openxmlformats.org/officeDocument/2006/relationships/image" Target="../media/image45.emf"/><Relationship Id="rId5" Type="http://schemas.openxmlformats.org/officeDocument/2006/relationships/image" Target="../media/image40.tiff"/><Relationship Id="rId10" Type="http://schemas.microsoft.com/office/2007/relationships/hdphoto" Target="../media/hdphoto2.wdp"/><Relationship Id="rId4" Type="http://schemas.openxmlformats.org/officeDocument/2006/relationships/image" Target="../media/image39.tiff"/><Relationship Id="rId9" Type="http://schemas.openxmlformats.org/officeDocument/2006/relationships/image" Target="../media/image44.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5.xml"/><Relationship Id="rId4" Type="http://schemas.openxmlformats.org/officeDocument/2006/relationships/image" Target="../media/image12.tif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Headless Adobe Experience Manager – Beyond the Browser</a:t>
            </a:r>
          </a:p>
        </p:txBody>
      </p:sp>
      <p:sp>
        <p:nvSpPr>
          <p:cNvPr id="6" name="Subtitle 5"/>
          <p:cNvSpPr>
            <a:spLocks noGrp="1"/>
          </p:cNvSpPr>
          <p:nvPr>
            <p:ph type="subTitle" idx="1"/>
          </p:nvPr>
        </p:nvSpPr>
        <p:spPr/>
        <p:txBody>
          <a:bodyPr/>
          <a:lstStyle/>
          <a:p>
            <a:r>
              <a:rPr lang="en-US" dirty="0"/>
              <a:t>Bryan Stopp | Technical Architect – Delivery Excellence</a:t>
            </a:r>
          </a:p>
        </p:txBody>
      </p:sp>
    </p:spTree>
    <p:extLst>
      <p:ext uri="{BB962C8B-B14F-4D97-AF65-F5344CB8AC3E}">
        <p14:creationId xmlns:p14="http://schemas.microsoft.com/office/powerpoint/2010/main" val="1778977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Experience Fragments (XF) - Activities</a:t>
            </a:r>
          </a:p>
        </p:txBody>
      </p:sp>
      <p:sp>
        <p:nvSpPr>
          <p:cNvPr id="6" name="Content Placeholder 5"/>
          <p:cNvSpPr>
            <a:spLocks noGrp="1"/>
          </p:cNvSpPr>
          <p:nvPr>
            <p:ph idx="1"/>
          </p:nvPr>
        </p:nvSpPr>
        <p:spPr/>
        <p:txBody>
          <a:bodyPr>
            <a:normAutofit/>
          </a:bodyPr>
          <a:lstStyle/>
          <a:p>
            <a:pPr marL="466725" indent="-457200">
              <a:buFont typeface="+mj-lt"/>
              <a:buAutoNum type="arabicPeriod"/>
            </a:pPr>
            <a:r>
              <a:rPr lang="en-US" sz="3600" dirty="0"/>
              <a:t>Create Experience Fragment</a:t>
            </a:r>
          </a:p>
          <a:p>
            <a:pPr marL="466725" indent="-457200">
              <a:buFont typeface="+mj-lt"/>
              <a:buAutoNum type="arabicPeriod"/>
            </a:pPr>
            <a:r>
              <a:rPr lang="en-US" sz="3600" dirty="0"/>
              <a:t>Create a Building Block</a:t>
            </a:r>
          </a:p>
          <a:p>
            <a:pPr marL="466725" indent="-457200">
              <a:buFont typeface="+mj-lt"/>
              <a:buAutoNum type="arabicPeriod"/>
            </a:pPr>
            <a:r>
              <a:rPr lang="en-US" sz="3600" dirty="0"/>
              <a:t>Create Variations</a:t>
            </a:r>
          </a:p>
          <a:p>
            <a:pPr marL="743790" lvl="1" indent="-457200">
              <a:buFont typeface="+mj-lt"/>
              <a:buAutoNum type="arabicPeriod"/>
            </a:pPr>
            <a:r>
              <a:rPr lang="en-US" sz="2800" dirty="0">
                <a:latin typeface="Adobe Clean" panose="020B0503020404020204" pitchFamily="34" charset="0"/>
              </a:rPr>
              <a:t>AEM Sites	</a:t>
            </a:r>
          </a:p>
          <a:p>
            <a:pPr marL="743790" lvl="1" indent="-457200">
              <a:buFont typeface="+mj-lt"/>
              <a:buAutoNum type="arabicPeriod"/>
            </a:pPr>
            <a:r>
              <a:rPr lang="en-US" sz="2800" dirty="0">
                <a:latin typeface="Adobe Clean" panose="020B0503020404020204" pitchFamily="34" charset="0"/>
              </a:rPr>
              <a:t>Mobile App</a:t>
            </a:r>
          </a:p>
          <a:p>
            <a:pPr marL="466725" indent="-457200">
              <a:buFont typeface="+mj-lt"/>
              <a:buAutoNum type="arabicPeriod"/>
            </a:pPr>
            <a:r>
              <a:rPr lang="en-US" sz="3200" dirty="0"/>
              <a:t>Consume an XF</a:t>
            </a:r>
          </a:p>
          <a:p>
            <a:pPr marL="466725" indent="-457200">
              <a:buFont typeface="+mj-lt"/>
              <a:buAutoNum type="arabicPeriod"/>
            </a:pPr>
            <a:r>
              <a:rPr lang="en-US" sz="3200" dirty="0"/>
              <a:t>Update XF</a:t>
            </a:r>
          </a:p>
          <a:p>
            <a:pPr marL="466725" indent="-457200">
              <a:buFont typeface="+mj-lt"/>
              <a:buAutoNum type="arabicPeriod"/>
            </a:pPr>
            <a:r>
              <a:rPr lang="en-US" sz="3200" dirty="0"/>
              <a:t>Create from Existing Content (</a:t>
            </a:r>
            <a:r>
              <a:rPr lang="en-US" sz="3200" dirty="0" err="1"/>
              <a:t>Adhoc</a:t>
            </a:r>
            <a:r>
              <a:rPr lang="en-US" sz="3200" dirty="0"/>
              <a:t>)</a:t>
            </a: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10</a:t>
            </a:fld>
            <a:endParaRPr lang="en-US" dirty="0"/>
          </a:p>
        </p:txBody>
      </p:sp>
      <p:pic>
        <p:nvPicPr>
          <p:cNvPr id="7" name="Picture 6">
            <a:extLst>
              <a:ext uri="{FF2B5EF4-FFF2-40B4-BE49-F238E27FC236}">
                <a16:creationId xmlns:a16="http://schemas.microsoft.com/office/drawing/2014/main" id="{8FBDD92C-F953-CB46-84CF-4FED5C22087D}"/>
              </a:ext>
            </a:extLst>
          </p:cNvPr>
          <p:cNvPicPr>
            <a:picLocks noChangeAspect="1"/>
          </p:cNvPicPr>
          <p:nvPr/>
        </p:nvPicPr>
        <p:blipFill>
          <a:blip r:embed="rId3"/>
          <a:stretch>
            <a:fillRect/>
          </a:stretch>
        </p:blipFill>
        <p:spPr>
          <a:xfrm>
            <a:off x="7226272" y="1280160"/>
            <a:ext cx="4657833" cy="4323805"/>
          </a:xfrm>
          <a:prstGeom prst="rect">
            <a:avLst/>
          </a:prstGeom>
        </p:spPr>
      </p:pic>
    </p:spTree>
    <p:extLst>
      <p:ext uri="{BB962C8B-B14F-4D97-AF65-F5344CB8AC3E}">
        <p14:creationId xmlns:p14="http://schemas.microsoft.com/office/powerpoint/2010/main" val="799764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Experience Fragments  - Extra Info</a:t>
            </a:r>
          </a:p>
        </p:txBody>
      </p:sp>
      <p:sp>
        <p:nvSpPr>
          <p:cNvPr id="6" name="Content Placeholder 5"/>
          <p:cNvSpPr>
            <a:spLocks noGrp="1"/>
          </p:cNvSpPr>
          <p:nvPr>
            <p:ph idx="1"/>
          </p:nvPr>
        </p:nvSpPr>
        <p:spPr>
          <a:xfrm>
            <a:off x="304721" y="1143000"/>
            <a:ext cx="5518010" cy="5029200"/>
          </a:xfrm>
        </p:spPr>
        <p:txBody>
          <a:bodyPr>
            <a:normAutofit/>
          </a:bodyPr>
          <a:lstStyle/>
          <a:p>
            <a:r>
              <a:rPr lang="en-US" sz="3200" dirty="0"/>
              <a:t>Beta – Publish To Target</a:t>
            </a:r>
          </a:p>
          <a:p>
            <a:endParaRPr lang="en-US" sz="3200" dirty="0">
              <a:latin typeface="Adobe Clean Light" pitchFamily="34" charset="0"/>
            </a:endParaRPr>
          </a:p>
          <a:p>
            <a:endParaRPr lang="en-US" sz="2800" dirty="0">
              <a:latin typeface="Adobe Clean Light" pitchFamily="34" charset="0"/>
            </a:endParaRPr>
          </a:p>
          <a:p>
            <a:pPr marL="275851" lvl="1" indent="0">
              <a:buNone/>
            </a:pPr>
            <a:endParaRPr lang="en-US" sz="2600" dirty="0">
              <a:latin typeface="Adobe Clean Light" pitchFamily="34" charset="0"/>
            </a:endParaRPr>
          </a:p>
          <a:p>
            <a:pPr marL="275851" lvl="1" indent="0">
              <a:buNone/>
            </a:pPr>
            <a:endParaRPr lang="en-US" sz="2600" dirty="0">
              <a:latin typeface="Adobe Clean Light" pitchFamily="34" charset="0"/>
            </a:endParaRPr>
          </a:p>
          <a:p>
            <a:r>
              <a:rPr lang="en-US" sz="3200" dirty="0"/>
              <a:t>Social Posting</a:t>
            </a:r>
          </a:p>
          <a:p>
            <a:pPr lvl="1"/>
            <a:r>
              <a:rPr lang="en-US" sz="2800" dirty="0">
                <a:latin typeface="Adobe Clean Light" pitchFamily="34" charset="0"/>
              </a:rPr>
              <a:t>Publishes XF to </a:t>
            </a:r>
            <a:br>
              <a:rPr lang="en-US" sz="2800" dirty="0">
                <a:latin typeface="Adobe Clean Light" pitchFamily="34" charset="0"/>
              </a:rPr>
            </a:br>
            <a:r>
              <a:rPr lang="en-US" sz="2800" dirty="0">
                <a:latin typeface="Adobe Clean Light" pitchFamily="34" charset="0"/>
              </a:rPr>
              <a:t>Social platform</a:t>
            </a:r>
          </a:p>
          <a:p>
            <a:pPr lvl="1"/>
            <a:r>
              <a:rPr lang="en-US" sz="2800" dirty="0">
                <a:latin typeface="Adobe Clean Light" pitchFamily="34" charset="0"/>
              </a:rPr>
              <a:t>Cloud </a:t>
            </a:r>
            <a:r>
              <a:rPr lang="en-US" sz="2800" dirty="0" err="1">
                <a:latin typeface="Adobe Clean Light" pitchFamily="34" charset="0"/>
              </a:rPr>
              <a:t>Config</a:t>
            </a:r>
            <a:r>
              <a:rPr lang="en-US" sz="2800" dirty="0">
                <a:latin typeface="Adobe Clean Light" pitchFamily="34" charset="0"/>
              </a:rPr>
              <a:t>. Req.</a:t>
            </a:r>
          </a:p>
          <a:p>
            <a:pPr marL="9525" indent="0">
              <a:buNone/>
            </a:pPr>
            <a:endParaRPr lang="en-US" sz="3600" dirty="0"/>
          </a:p>
          <a:p>
            <a:pPr lvl="1"/>
            <a:endParaRPr lang="en-US" sz="2800"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11</a:t>
            </a:fld>
            <a:endParaRPr lang="en-US" dirty="0"/>
          </a:p>
        </p:txBody>
      </p:sp>
      <p:sp>
        <p:nvSpPr>
          <p:cNvPr id="9" name="Content Placeholder 5">
            <a:extLst>
              <a:ext uri="{FF2B5EF4-FFF2-40B4-BE49-F238E27FC236}">
                <a16:creationId xmlns:a16="http://schemas.microsoft.com/office/drawing/2014/main" id="{E1EF4A7E-5FA4-5B44-997F-711D00A8DB5F}"/>
              </a:ext>
            </a:extLst>
          </p:cNvPr>
          <p:cNvSpPr txBox="1">
            <a:spLocks/>
          </p:cNvSpPr>
          <p:nvPr/>
        </p:nvSpPr>
        <p:spPr>
          <a:xfrm>
            <a:off x="6366095" y="1143000"/>
            <a:ext cx="5518010" cy="5029200"/>
          </a:xfrm>
          <a:prstGeom prst="rect">
            <a:avLst/>
          </a:prstGeom>
        </p:spPr>
        <p:txBody>
          <a:bodyPr vert="horz" lIns="108829" tIns="54414" rIns="108829" bIns="54414" rtlCol="0">
            <a:normAutofit/>
          </a:bodyPr>
          <a:lstStyle>
            <a:lvl1pPr marL="274638" indent="-265113" algn="l" defTabSz="1088291" rtl="0" eaLnBrk="1" latinLnBrk="0" hangingPunct="1">
              <a:spcBef>
                <a:spcPts val="714"/>
              </a:spcBef>
              <a:buClr>
                <a:schemeClr val="bg1">
                  <a:lumMod val="50000"/>
                </a:schemeClr>
              </a:buClr>
              <a:buSzPct val="70000"/>
              <a:buFont typeface="Wingdings" pitchFamily="2" charset="2"/>
              <a:buChar char="§"/>
              <a:defRPr sz="2400" kern="1200">
                <a:solidFill>
                  <a:schemeClr val="tx1"/>
                </a:solidFill>
                <a:latin typeface="Adobe Clean Light" pitchFamily="34" charset="0"/>
                <a:ea typeface="+mn-ea"/>
                <a:cs typeface="+mn-cs"/>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r>
              <a:rPr lang="en-US" dirty="0"/>
              <a:t>Content in XF is not “on page” when consumed directly</a:t>
            </a:r>
          </a:p>
          <a:p>
            <a:pPr lvl="1"/>
            <a:r>
              <a:rPr lang="en-US" sz="2400" dirty="0">
                <a:latin typeface="Adobe Clean Light" pitchFamily="34" charset="0"/>
              </a:rPr>
              <a:t>Displayed via reference</a:t>
            </a:r>
          </a:p>
          <a:p>
            <a:pPr lvl="1"/>
            <a:r>
              <a:rPr lang="en-US" sz="2400" dirty="0">
                <a:latin typeface="Adobe Clean Light" pitchFamily="34" charset="0"/>
              </a:rPr>
              <a:t>JCR based searches will return 0 results</a:t>
            </a:r>
          </a:p>
          <a:p>
            <a:pPr lvl="1"/>
            <a:r>
              <a:rPr lang="en-US" sz="2400" dirty="0">
                <a:latin typeface="Adobe Clean Light" pitchFamily="34" charset="0"/>
              </a:rPr>
              <a:t>Crawlers will still function as expected</a:t>
            </a:r>
          </a:p>
          <a:p>
            <a:r>
              <a:rPr lang="en-US" sz="2800" dirty="0"/>
              <a:t>Referenced pages available on XF Properties</a:t>
            </a:r>
          </a:p>
        </p:txBody>
      </p:sp>
      <p:pic>
        <p:nvPicPr>
          <p:cNvPr id="11" name="Picture 10">
            <a:extLst>
              <a:ext uri="{FF2B5EF4-FFF2-40B4-BE49-F238E27FC236}">
                <a16:creationId xmlns:a16="http://schemas.microsoft.com/office/drawing/2014/main" id="{C5D9C2EA-0717-5541-A754-48B666D283CF}"/>
              </a:ext>
            </a:extLst>
          </p:cNvPr>
          <p:cNvPicPr>
            <a:picLocks noChangeAspect="1"/>
          </p:cNvPicPr>
          <p:nvPr/>
        </p:nvPicPr>
        <p:blipFill>
          <a:blip r:embed="rId3"/>
          <a:stretch>
            <a:fillRect/>
          </a:stretch>
        </p:blipFill>
        <p:spPr>
          <a:xfrm>
            <a:off x="3829975" y="4131112"/>
            <a:ext cx="2050860" cy="1741541"/>
          </a:xfrm>
          <a:prstGeom prst="rect">
            <a:avLst/>
          </a:prstGeom>
        </p:spPr>
      </p:pic>
      <p:pic>
        <p:nvPicPr>
          <p:cNvPr id="13" name="Picture 12">
            <a:extLst>
              <a:ext uri="{FF2B5EF4-FFF2-40B4-BE49-F238E27FC236}">
                <a16:creationId xmlns:a16="http://schemas.microsoft.com/office/drawing/2014/main" id="{A52793BC-C73E-E346-B20B-6E192F674A27}"/>
              </a:ext>
            </a:extLst>
          </p:cNvPr>
          <p:cNvPicPr>
            <a:picLocks noChangeAspect="1"/>
          </p:cNvPicPr>
          <p:nvPr/>
        </p:nvPicPr>
        <p:blipFill>
          <a:blip r:embed="rId4"/>
          <a:stretch>
            <a:fillRect/>
          </a:stretch>
        </p:blipFill>
        <p:spPr>
          <a:xfrm>
            <a:off x="339448" y="2218923"/>
            <a:ext cx="5448556" cy="1307842"/>
          </a:xfrm>
          <a:prstGeom prst="rect">
            <a:avLst/>
          </a:prstGeom>
        </p:spPr>
      </p:pic>
      <p:pic>
        <p:nvPicPr>
          <p:cNvPr id="3" name="Picture 2">
            <a:extLst>
              <a:ext uri="{FF2B5EF4-FFF2-40B4-BE49-F238E27FC236}">
                <a16:creationId xmlns:a16="http://schemas.microsoft.com/office/drawing/2014/main" id="{2B3FBAC5-AEE8-E54E-8245-6447CA55463A}"/>
              </a:ext>
            </a:extLst>
          </p:cNvPr>
          <p:cNvPicPr>
            <a:picLocks noChangeAspect="1"/>
          </p:cNvPicPr>
          <p:nvPr/>
        </p:nvPicPr>
        <p:blipFill>
          <a:blip r:embed="rId5"/>
          <a:stretch>
            <a:fillRect/>
          </a:stretch>
        </p:blipFill>
        <p:spPr>
          <a:xfrm>
            <a:off x="6994741" y="4551298"/>
            <a:ext cx="4260717" cy="901167"/>
          </a:xfrm>
          <a:prstGeom prst="rect">
            <a:avLst/>
          </a:prstGeom>
        </p:spPr>
      </p:pic>
    </p:spTree>
    <p:extLst>
      <p:ext uri="{BB962C8B-B14F-4D97-AF65-F5344CB8AC3E}">
        <p14:creationId xmlns:p14="http://schemas.microsoft.com/office/powerpoint/2010/main" val="3508943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Experience Fragments (XF) – Details</a:t>
            </a:r>
          </a:p>
        </p:txBody>
      </p:sp>
      <p:sp>
        <p:nvSpPr>
          <p:cNvPr id="6" name="Content Placeholder 5"/>
          <p:cNvSpPr>
            <a:spLocks noGrp="1"/>
          </p:cNvSpPr>
          <p:nvPr>
            <p:ph idx="1"/>
          </p:nvPr>
        </p:nvSpPr>
        <p:spPr/>
        <p:txBody>
          <a:bodyPr>
            <a:normAutofit/>
          </a:bodyPr>
          <a:lstStyle/>
          <a:p>
            <a:r>
              <a:rPr lang="en-US" sz="3200" dirty="0"/>
              <a:t>Managed as a Page</a:t>
            </a:r>
          </a:p>
          <a:p>
            <a:pPr marL="743790" lvl="1" indent="-457200"/>
            <a:r>
              <a:rPr lang="en-US" sz="2800" dirty="0"/>
              <a:t>Editable Templates &amp; Policies</a:t>
            </a:r>
          </a:p>
          <a:p>
            <a:r>
              <a:rPr lang="en-US" sz="3200" dirty="0"/>
              <a:t>Outputs HTML </a:t>
            </a:r>
          </a:p>
          <a:p>
            <a:pPr marL="743790" lvl="1" indent="-457200"/>
            <a:r>
              <a:rPr lang="en-US" sz="2800" dirty="0"/>
              <a:t>XF Component renders container’s content only </a:t>
            </a:r>
          </a:p>
          <a:p>
            <a:pPr marL="743790" lvl="1" indent="-457200"/>
            <a:r>
              <a:rPr lang="en-US" sz="2800" dirty="0"/>
              <a:t>Target integration similar – directly references content</a:t>
            </a:r>
          </a:p>
          <a:p>
            <a:r>
              <a:rPr lang="en-US" sz="3200" dirty="0"/>
              <a:t>Third-Party Considerations</a:t>
            </a:r>
          </a:p>
          <a:p>
            <a:pPr marL="743790" lvl="1" indent="-457200"/>
            <a:r>
              <a:rPr lang="en-US" sz="2800" dirty="0"/>
              <a:t>Using Target on non-AEM sites (or </a:t>
            </a:r>
            <a:r>
              <a:rPr lang="en-US" sz="2800" i="1" dirty="0"/>
              <a:t>other</a:t>
            </a:r>
            <a:r>
              <a:rPr lang="en-US" sz="2800" dirty="0"/>
              <a:t> AEM Sites)</a:t>
            </a:r>
          </a:p>
          <a:p>
            <a:pPr marL="944066" lvl="2" indent="-457200"/>
            <a:r>
              <a:rPr lang="en-US" sz="2600" dirty="0"/>
              <a:t>Will not be rendered as on AEM so,</a:t>
            </a:r>
          </a:p>
          <a:p>
            <a:pPr marL="944066" lvl="2" indent="-457200"/>
            <a:r>
              <a:rPr lang="en-US" sz="2600" dirty="0"/>
              <a:t>Ensure any CSS and visual JS is on the updated site</a:t>
            </a:r>
          </a:p>
          <a:p>
            <a:pPr marL="466725" indent="-457200">
              <a:buFont typeface="+mj-lt"/>
              <a:buAutoNum type="arabicPeriod"/>
            </a:pPr>
            <a:endParaRPr lang="en-US" sz="3200" dirty="0"/>
          </a:p>
          <a:p>
            <a:pPr marL="743790" lvl="1" indent="-457200">
              <a:buFont typeface="+mj-lt"/>
              <a:buAutoNum type="arabicPeriod"/>
            </a:pPr>
            <a:endParaRPr lang="en-US" sz="2800"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12</a:t>
            </a:fld>
            <a:endParaRPr lang="en-US" dirty="0"/>
          </a:p>
        </p:txBody>
      </p:sp>
    </p:spTree>
    <p:extLst>
      <p:ext uri="{BB962C8B-B14F-4D97-AF65-F5344CB8AC3E}">
        <p14:creationId xmlns:p14="http://schemas.microsoft.com/office/powerpoint/2010/main" val="1061841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 calcmode="lin" valueType="num">
                                      <p:cBhvr additive="base">
                                        <p:cTn id="11"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 calcmode="lin" valueType="num">
                                      <p:cBhvr additive="base">
                                        <p:cTn id="1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 calcmode="lin" valueType="num">
                                      <p:cBhvr additive="base">
                                        <p:cTn id="21"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 calcmode="lin" valueType="num">
                                      <p:cBhvr additive="base">
                                        <p:cTn id="25"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 calcmode="lin" valueType="num">
                                      <p:cBhvr additive="base">
                                        <p:cTn id="31"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 calcmode="lin" valueType="num">
                                      <p:cBhvr additive="base">
                                        <p:cTn id="35"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6">
                                            <p:txEl>
                                              <p:pRg st="6" end="6"/>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6">
                                            <p:txEl>
                                              <p:pRg st="7" end="7"/>
                                            </p:txEl>
                                          </p:spTgt>
                                        </p:tgtEl>
                                        <p:attrNameLst>
                                          <p:attrName>style.visibility</p:attrName>
                                        </p:attrNameLst>
                                      </p:cBhvr>
                                      <p:to>
                                        <p:strVal val="visible"/>
                                      </p:to>
                                    </p:set>
                                    <p:anim calcmode="lin" valueType="num">
                                      <p:cBhvr additive="base">
                                        <p:cTn id="39"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6">
                                            <p:txEl>
                                              <p:pRg st="7" end="7"/>
                                            </p:txEl>
                                          </p:spTgt>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 calcmode="lin" valueType="num">
                                      <p:cBhvr additive="base">
                                        <p:cTn id="43"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6">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13</a:t>
            </a:fld>
            <a:endParaRPr lang="en-US" dirty="0"/>
          </a:p>
        </p:txBody>
      </p:sp>
      <p:sp>
        <p:nvSpPr>
          <p:cNvPr id="6" name="Rectangle 5"/>
          <p:cNvSpPr>
            <a:spLocks noChangeArrowheads="1"/>
          </p:cNvSpPr>
          <p:nvPr/>
        </p:nvSpPr>
        <p:spPr bwMode="gray">
          <a:xfrm>
            <a:off x="861716" y="261448"/>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1  |  Welcome and Overview</a:t>
            </a:r>
          </a:p>
        </p:txBody>
      </p:sp>
      <p:sp>
        <p:nvSpPr>
          <p:cNvPr id="7" name="Rectangle 5"/>
          <p:cNvSpPr>
            <a:spLocks noChangeArrowheads="1"/>
          </p:cNvSpPr>
          <p:nvPr/>
        </p:nvSpPr>
        <p:spPr bwMode="gray">
          <a:xfrm>
            <a:off x="819183" y="972830"/>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2  |  Experience Fragments</a:t>
            </a:r>
          </a:p>
        </p:txBody>
      </p:sp>
      <p:sp>
        <p:nvSpPr>
          <p:cNvPr id="8" name="Rectangle 7"/>
          <p:cNvSpPr>
            <a:spLocks noChangeArrowheads="1"/>
          </p:cNvSpPr>
          <p:nvPr/>
        </p:nvSpPr>
        <p:spPr bwMode="gray">
          <a:xfrm>
            <a:off x="819182" y="1712813"/>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charset="0"/>
                <a:ea typeface="Adobe Clean" charset="0"/>
                <a:cs typeface="Adobe Clean" charset="0"/>
              </a:rPr>
              <a:t>3  |  Content Fragment Models &amp; Instances</a:t>
            </a:r>
          </a:p>
        </p:txBody>
      </p:sp>
      <p:sp>
        <p:nvSpPr>
          <p:cNvPr id="9" name="Rectangle 8"/>
          <p:cNvSpPr>
            <a:spLocks noChangeArrowheads="1"/>
          </p:cNvSpPr>
          <p:nvPr/>
        </p:nvSpPr>
        <p:spPr bwMode="gray">
          <a:xfrm>
            <a:off x="819181" y="235728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4  |  Component Exporter (Advanced)</a:t>
            </a:r>
          </a:p>
        </p:txBody>
      </p:sp>
    </p:spTree>
    <p:extLst>
      <p:ext uri="{BB962C8B-B14F-4D97-AF65-F5344CB8AC3E}">
        <p14:creationId xmlns:p14="http://schemas.microsoft.com/office/powerpoint/2010/main" val="684688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Content Fragments (CF) –What is it?</a:t>
            </a:r>
          </a:p>
        </p:txBody>
      </p:sp>
      <p:sp>
        <p:nvSpPr>
          <p:cNvPr id="6" name="Content Placeholder 5"/>
          <p:cNvSpPr>
            <a:spLocks noGrp="1"/>
          </p:cNvSpPr>
          <p:nvPr>
            <p:ph idx="1"/>
          </p:nvPr>
        </p:nvSpPr>
        <p:spPr/>
        <p:txBody>
          <a:bodyPr>
            <a:normAutofit fontScale="92500" lnSpcReduction="10000"/>
          </a:bodyPr>
          <a:lstStyle/>
          <a:p>
            <a:r>
              <a:rPr lang="en-US" sz="3600" dirty="0"/>
              <a:t>Content without consideration of design</a:t>
            </a:r>
          </a:p>
          <a:p>
            <a:pPr marL="743790" lvl="1" indent="-457200"/>
            <a:r>
              <a:rPr lang="en-US" sz="3200" dirty="0"/>
              <a:t>Text-based; long form</a:t>
            </a:r>
          </a:p>
          <a:p>
            <a:r>
              <a:rPr lang="en-US" sz="3200" dirty="0"/>
              <a:t>Managed as an Asset</a:t>
            </a:r>
          </a:p>
          <a:p>
            <a:r>
              <a:rPr lang="en-US" sz="3200" dirty="0"/>
              <a:t>Outputs structure</a:t>
            </a:r>
          </a:p>
          <a:p>
            <a:pPr marL="743790" lvl="1" indent="-457200"/>
            <a:r>
              <a:rPr lang="en-US" sz="2800" dirty="0"/>
              <a:t>Channel provides layout &amp; design</a:t>
            </a:r>
          </a:p>
          <a:p>
            <a:pPr marL="743790" lvl="1" indent="-457200"/>
            <a:r>
              <a:rPr lang="en-US" sz="2800" dirty="0"/>
              <a:t>Rendered by Channel</a:t>
            </a:r>
          </a:p>
          <a:p>
            <a:r>
              <a:rPr lang="en-US" sz="3200" dirty="0"/>
              <a:t>Variations</a:t>
            </a:r>
          </a:p>
          <a:p>
            <a:pPr marL="743790" lvl="1" indent="-457200"/>
            <a:r>
              <a:rPr lang="en-US" sz="2800" dirty="0"/>
              <a:t>Master is source of truth</a:t>
            </a:r>
          </a:p>
          <a:p>
            <a:pPr marL="743790" lvl="1" indent="-457200"/>
            <a:r>
              <a:rPr lang="en-US" sz="2800" dirty="0"/>
              <a:t>Based on use-case</a:t>
            </a:r>
          </a:p>
          <a:p>
            <a:r>
              <a:rPr lang="en-US" sz="3200" dirty="0"/>
              <a:t>Supports Translations</a:t>
            </a:r>
          </a:p>
          <a:p>
            <a:pPr marL="743790" lvl="1" indent="-457200">
              <a:buFont typeface="+mj-lt"/>
              <a:buAutoNum type="arabicPeriod"/>
            </a:pPr>
            <a:endParaRPr lang="en-US" sz="2800"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14</a:t>
            </a:fld>
            <a:endParaRPr lang="en-US" dirty="0"/>
          </a:p>
        </p:txBody>
      </p:sp>
    </p:spTree>
    <p:extLst>
      <p:ext uri="{BB962C8B-B14F-4D97-AF65-F5344CB8AC3E}">
        <p14:creationId xmlns:p14="http://schemas.microsoft.com/office/powerpoint/2010/main" val="3437120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 calcmode="lin" valueType="num">
                                      <p:cBhvr additive="base">
                                        <p:cTn id="11"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 calcmode="lin" valueType="num">
                                      <p:cBhvr additive="base">
                                        <p:cTn id="1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 calcmode="lin" valueType="num">
                                      <p:cBhvr additive="base">
                                        <p:cTn id="23"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 calcmode="lin" valueType="num">
                                      <p:cBhvr additive="base">
                                        <p:cTn id="27"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 calcmode="lin" valueType="num">
                                      <p:cBhvr additive="base">
                                        <p:cTn id="31"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 calcmode="lin" valueType="num">
                                      <p:cBhvr additive="base">
                                        <p:cTn id="37"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 calcmode="lin" valueType="num">
                                      <p:cBhvr additive="base">
                                        <p:cTn id="41"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6">
                                            <p:txEl>
                                              <p:pRg st="7" end="7"/>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 calcmode="lin" valueType="num">
                                      <p:cBhvr additive="base">
                                        <p:cTn id="45"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6">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anim calcmode="lin" valueType="num">
                                      <p:cBhvr additive="base">
                                        <p:cTn id="51" dur="500" fill="hold"/>
                                        <p:tgtEl>
                                          <p:spTgt spid="6">
                                            <p:txEl>
                                              <p:pRg st="9" end="9"/>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6">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Content Fragment – Model Activities</a:t>
            </a:r>
          </a:p>
        </p:txBody>
      </p:sp>
      <p:sp>
        <p:nvSpPr>
          <p:cNvPr id="6" name="Content Placeholder 5"/>
          <p:cNvSpPr>
            <a:spLocks noGrp="1"/>
          </p:cNvSpPr>
          <p:nvPr>
            <p:ph idx="1"/>
          </p:nvPr>
        </p:nvSpPr>
        <p:spPr/>
        <p:txBody>
          <a:bodyPr>
            <a:normAutofit/>
          </a:bodyPr>
          <a:lstStyle/>
          <a:p>
            <a:pPr marL="466725" indent="-457200">
              <a:buFont typeface="+mj-lt"/>
              <a:buAutoNum type="arabicPeriod"/>
            </a:pPr>
            <a:r>
              <a:rPr lang="en-US" sz="3600" dirty="0"/>
              <a:t>Enabling Content Fragments</a:t>
            </a:r>
          </a:p>
          <a:p>
            <a:pPr marL="466725" indent="-457200">
              <a:buFont typeface="+mj-lt"/>
              <a:buAutoNum type="arabicPeriod"/>
            </a:pPr>
            <a:r>
              <a:rPr lang="en-US" sz="3600" dirty="0"/>
              <a:t>Assets Folder Configuration</a:t>
            </a:r>
          </a:p>
          <a:p>
            <a:pPr marL="466725" indent="-457200">
              <a:buFont typeface="+mj-lt"/>
              <a:buAutoNum type="arabicPeriod"/>
            </a:pPr>
            <a:r>
              <a:rPr lang="en-US" sz="3600" dirty="0"/>
              <a:t>Define Model Structure</a:t>
            </a: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15</a:t>
            </a:fld>
            <a:endParaRPr lang="en-US" dirty="0"/>
          </a:p>
        </p:txBody>
      </p:sp>
      <p:pic>
        <p:nvPicPr>
          <p:cNvPr id="9" name="Picture 8">
            <a:extLst>
              <a:ext uri="{FF2B5EF4-FFF2-40B4-BE49-F238E27FC236}">
                <a16:creationId xmlns:a16="http://schemas.microsoft.com/office/drawing/2014/main" id="{7B8E1289-FF92-FC48-A91D-CDFBF635CF7E}"/>
              </a:ext>
            </a:extLst>
          </p:cNvPr>
          <p:cNvPicPr>
            <a:picLocks noChangeAspect="1"/>
          </p:cNvPicPr>
          <p:nvPr/>
        </p:nvPicPr>
        <p:blipFill>
          <a:blip r:embed="rId3"/>
          <a:stretch>
            <a:fillRect/>
          </a:stretch>
        </p:blipFill>
        <p:spPr>
          <a:xfrm>
            <a:off x="7698403" y="1009023"/>
            <a:ext cx="4006402" cy="2976824"/>
          </a:xfrm>
          <a:prstGeom prst="rect">
            <a:avLst/>
          </a:prstGeom>
        </p:spPr>
      </p:pic>
      <p:pic>
        <p:nvPicPr>
          <p:cNvPr id="7" name="Picture 6">
            <a:extLst>
              <a:ext uri="{FF2B5EF4-FFF2-40B4-BE49-F238E27FC236}">
                <a16:creationId xmlns:a16="http://schemas.microsoft.com/office/drawing/2014/main" id="{6EA1D399-986E-344E-ACF1-FB4C26E80831}"/>
              </a:ext>
            </a:extLst>
          </p:cNvPr>
          <p:cNvPicPr>
            <a:picLocks noChangeAspect="1"/>
          </p:cNvPicPr>
          <p:nvPr/>
        </p:nvPicPr>
        <p:blipFill>
          <a:blip r:embed="rId4"/>
          <a:stretch>
            <a:fillRect/>
          </a:stretch>
        </p:blipFill>
        <p:spPr>
          <a:xfrm>
            <a:off x="602386" y="3553952"/>
            <a:ext cx="4903770" cy="2259672"/>
          </a:xfrm>
          <a:prstGeom prst="rect">
            <a:avLst/>
          </a:prstGeom>
        </p:spPr>
      </p:pic>
      <p:pic>
        <p:nvPicPr>
          <p:cNvPr id="10" name="Picture 9">
            <a:extLst>
              <a:ext uri="{FF2B5EF4-FFF2-40B4-BE49-F238E27FC236}">
                <a16:creationId xmlns:a16="http://schemas.microsoft.com/office/drawing/2014/main" id="{95EFFA97-C484-7C46-BD99-DF6BD4E0B848}"/>
              </a:ext>
            </a:extLst>
          </p:cNvPr>
          <p:cNvPicPr>
            <a:picLocks noChangeAspect="1"/>
          </p:cNvPicPr>
          <p:nvPr/>
        </p:nvPicPr>
        <p:blipFill>
          <a:blip r:embed="rId5"/>
          <a:stretch>
            <a:fillRect/>
          </a:stretch>
        </p:blipFill>
        <p:spPr>
          <a:xfrm>
            <a:off x="5685456" y="2411604"/>
            <a:ext cx="1833647" cy="3402020"/>
          </a:xfrm>
          <a:prstGeom prst="rect">
            <a:avLst/>
          </a:prstGeom>
        </p:spPr>
      </p:pic>
    </p:spTree>
    <p:extLst>
      <p:ext uri="{BB962C8B-B14F-4D97-AF65-F5344CB8AC3E}">
        <p14:creationId xmlns:p14="http://schemas.microsoft.com/office/powerpoint/2010/main" val="6902661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Content Fragment – Instance Activities</a:t>
            </a:r>
          </a:p>
        </p:txBody>
      </p:sp>
      <p:sp>
        <p:nvSpPr>
          <p:cNvPr id="6" name="Content Placeholder 5"/>
          <p:cNvSpPr>
            <a:spLocks noGrp="1"/>
          </p:cNvSpPr>
          <p:nvPr>
            <p:ph idx="1"/>
          </p:nvPr>
        </p:nvSpPr>
        <p:spPr/>
        <p:txBody>
          <a:bodyPr>
            <a:normAutofit/>
          </a:bodyPr>
          <a:lstStyle/>
          <a:p>
            <a:pPr marL="457200" indent="-457200">
              <a:buFont typeface="+mj-lt"/>
              <a:buAutoNum type="arabicPeriod" startAt="4"/>
            </a:pPr>
            <a:r>
              <a:rPr lang="en-US" sz="3600" dirty="0"/>
              <a:t>Create Content Fragment</a:t>
            </a:r>
          </a:p>
          <a:p>
            <a:pPr marL="457200" indent="-457200">
              <a:buFont typeface="+mj-lt"/>
              <a:buAutoNum type="arabicPeriod" startAt="4"/>
            </a:pPr>
            <a:r>
              <a:rPr lang="en-US" sz="3600" dirty="0"/>
              <a:t>Summarize</a:t>
            </a:r>
          </a:p>
          <a:p>
            <a:pPr marL="457200" indent="-457200">
              <a:buFont typeface="+mj-lt"/>
              <a:buAutoNum type="arabicPeriod" startAt="4"/>
            </a:pPr>
            <a:r>
              <a:rPr lang="en-US" sz="3600" dirty="0"/>
              <a:t>Associated Content</a:t>
            </a: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16</a:t>
            </a:fld>
            <a:endParaRPr lang="en-US" dirty="0"/>
          </a:p>
        </p:txBody>
      </p:sp>
      <p:pic>
        <p:nvPicPr>
          <p:cNvPr id="16" name="Picture 15">
            <a:extLst>
              <a:ext uri="{FF2B5EF4-FFF2-40B4-BE49-F238E27FC236}">
                <a16:creationId xmlns:a16="http://schemas.microsoft.com/office/drawing/2014/main" id="{C3235EFB-3304-BE48-8AD7-5D0A2B6F8A06}"/>
              </a:ext>
            </a:extLst>
          </p:cNvPr>
          <p:cNvPicPr>
            <a:picLocks noChangeAspect="1"/>
          </p:cNvPicPr>
          <p:nvPr/>
        </p:nvPicPr>
        <p:blipFill>
          <a:blip r:embed="rId3"/>
          <a:stretch>
            <a:fillRect/>
          </a:stretch>
        </p:blipFill>
        <p:spPr>
          <a:xfrm>
            <a:off x="4500657" y="2225196"/>
            <a:ext cx="4417962" cy="2550283"/>
          </a:xfrm>
          <a:prstGeom prst="rect">
            <a:avLst/>
          </a:prstGeom>
        </p:spPr>
      </p:pic>
      <p:pic>
        <p:nvPicPr>
          <p:cNvPr id="12" name="Picture 11">
            <a:extLst>
              <a:ext uri="{FF2B5EF4-FFF2-40B4-BE49-F238E27FC236}">
                <a16:creationId xmlns:a16="http://schemas.microsoft.com/office/drawing/2014/main" id="{628E3797-5B52-C244-90AA-38320B9F263A}"/>
              </a:ext>
            </a:extLst>
          </p:cNvPr>
          <p:cNvPicPr>
            <a:picLocks noChangeAspect="1"/>
          </p:cNvPicPr>
          <p:nvPr/>
        </p:nvPicPr>
        <p:blipFill>
          <a:blip r:embed="rId4"/>
          <a:stretch>
            <a:fillRect/>
          </a:stretch>
        </p:blipFill>
        <p:spPr>
          <a:xfrm>
            <a:off x="8209203" y="1143000"/>
            <a:ext cx="3674902" cy="3632479"/>
          </a:xfrm>
          <a:prstGeom prst="rect">
            <a:avLst/>
          </a:prstGeom>
        </p:spPr>
      </p:pic>
      <p:pic>
        <p:nvPicPr>
          <p:cNvPr id="14" name="Picture 13">
            <a:extLst>
              <a:ext uri="{FF2B5EF4-FFF2-40B4-BE49-F238E27FC236}">
                <a16:creationId xmlns:a16="http://schemas.microsoft.com/office/drawing/2014/main" id="{9DE27FDB-C45C-F746-A8A1-277DB26CB690}"/>
              </a:ext>
            </a:extLst>
          </p:cNvPr>
          <p:cNvPicPr>
            <a:picLocks noChangeAspect="1"/>
          </p:cNvPicPr>
          <p:nvPr/>
        </p:nvPicPr>
        <p:blipFill>
          <a:blip r:embed="rId5"/>
          <a:stretch>
            <a:fillRect/>
          </a:stretch>
        </p:blipFill>
        <p:spPr>
          <a:xfrm>
            <a:off x="478695" y="4315778"/>
            <a:ext cx="7556535" cy="1339215"/>
          </a:xfrm>
          <a:prstGeom prst="rect">
            <a:avLst/>
          </a:prstGeom>
        </p:spPr>
      </p:pic>
    </p:spTree>
    <p:extLst>
      <p:ext uri="{BB962C8B-B14F-4D97-AF65-F5344CB8AC3E}">
        <p14:creationId xmlns:p14="http://schemas.microsoft.com/office/powerpoint/2010/main" val="12800554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Content Fragment </a:t>
            </a:r>
            <a:r>
              <a:rPr lang="en-US"/>
              <a:t>– Authoring </a:t>
            </a:r>
            <a:r>
              <a:rPr lang="en-US" dirty="0"/>
              <a:t>Activities</a:t>
            </a:r>
          </a:p>
        </p:txBody>
      </p:sp>
      <p:sp>
        <p:nvSpPr>
          <p:cNvPr id="6" name="Content Placeholder 5"/>
          <p:cNvSpPr>
            <a:spLocks noGrp="1"/>
          </p:cNvSpPr>
          <p:nvPr>
            <p:ph idx="1"/>
          </p:nvPr>
        </p:nvSpPr>
        <p:spPr/>
        <p:txBody>
          <a:bodyPr>
            <a:normAutofit/>
          </a:bodyPr>
          <a:lstStyle/>
          <a:p>
            <a:pPr marL="457200" indent="-457200">
              <a:buFont typeface="+mj-lt"/>
              <a:buAutoNum type="arabicPeriod" startAt="7"/>
            </a:pPr>
            <a:r>
              <a:rPr lang="en-US" sz="3600" dirty="0"/>
              <a:t>HTML Page</a:t>
            </a:r>
          </a:p>
          <a:p>
            <a:pPr marL="457200" indent="-457200">
              <a:buFont typeface="+mj-lt"/>
              <a:buAutoNum type="arabicPeriod" startAt="7"/>
            </a:pPr>
            <a:r>
              <a:rPr lang="en-US" sz="3600" dirty="0"/>
              <a:t>Associated Content</a:t>
            </a:r>
          </a:p>
          <a:p>
            <a:pPr marL="457200" indent="-457200">
              <a:buFont typeface="+mj-lt"/>
              <a:buAutoNum type="arabicPeriod" startAt="7"/>
            </a:pPr>
            <a:r>
              <a:rPr lang="en-US" sz="3600" dirty="0"/>
              <a:t>Service API Page</a:t>
            </a:r>
          </a:p>
          <a:p>
            <a:pPr marL="0" indent="0">
              <a:buNone/>
            </a:pPr>
            <a:endParaRPr lang="en-US" sz="3600"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17</a:t>
            </a:fld>
            <a:endParaRPr lang="en-US" dirty="0"/>
          </a:p>
        </p:txBody>
      </p:sp>
      <p:pic>
        <p:nvPicPr>
          <p:cNvPr id="3" name="Picture 2">
            <a:extLst>
              <a:ext uri="{FF2B5EF4-FFF2-40B4-BE49-F238E27FC236}">
                <a16:creationId xmlns:a16="http://schemas.microsoft.com/office/drawing/2014/main" id="{2FBADC20-A3DC-924A-8CF9-910C6401F679}"/>
              </a:ext>
            </a:extLst>
          </p:cNvPr>
          <p:cNvPicPr>
            <a:picLocks noChangeAspect="1"/>
          </p:cNvPicPr>
          <p:nvPr/>
        </p:nvPicPr>
        <p:blipFill>
          <a:blip r:embed="rId3"/>
          <a:stretch>
            <a:fillRect/>
          </a:stretch>
        </p:blipFill>
        <p:spPr>
          <a:xfrm>
            <a:off x="7859618" y="1143000"/>
            <a:ext cx="4024487" cy="3241566"/>
          </a:xfrm>
          <a:prstGeom prst="rect">
            <a:avLst/>
          </a:prstGeom>
        </p:spPr>
      </p:pic>
      <p:pic>
        <p:nvPicPr>
          <p:cNvPr id="8" name="Picture 7">
            <a:extLst>
              <a:ext uri="{FF2B5EF4-FFF2-40B4-BE49-F238E27FC236}">
                <a16:creationId xmlns:a16="http://schemas.microsoft.com/office/drawing/2014/main" id="{DEF639D9-D80B-8E4B-9D6C-47FAD8FEE7B0}"/>
              </a:ext>
            </a:extLst>
          </p:cNvPr>
          <p:cNvPicPr>
            <a:picLocks noChangeAspect="1"/>
          </p:cNvPicPr>
          <p:nvPr/>
        </p:nvPicPr>
        <p:blipFill>
          <a:blip r:embed="rId4"/>
          <a:stretch>
            <a:fillRect/>
          </a:stretch>
        </p:blipFill>
        <p:spPr>
          <a:xfrm>
            <a:off x="767253" y="3245069"/>
            <a:ext cx="2652173" cy="2821718"/>
          </a:xfrm>
          <a:prstGeom prst="rect">
            <a:avLst/>
          </a:prstGeom>
        </p:spPr>
      </p:pic>
      <p:pic>
        <p:nvPicPr>
          <p:cNvPr id="10" name="Picture 9">
            <a:extLst>
              <a:ext uri="{FF2B5EF4-FFF2-40B4-BE49-F238E27FC236}">
                <a16:creationId xmlns:a16="http://schemas.microsoft.com/office/drawing/2014/main" id="{E641C41E-27E0-ED4D-936A-A0FE4A697EA0}"/>
              </a:ext>
            </a:extLst>
          </p:cNvPr>
          <p:cNvPicPr>
            <a:picLocks noChangeAspect="1"/>
          </p:cNvPicPr>
          <p:nvPr/>
        </p:nvPicPr>
        <p:blipFill>
          <a:blip r:embed="rId5"/>
          <a:stretch>
            <a:fillRect/>
          </a:stretch>
        </p:blipFill>
        <p:spPr>
          <a:xfrm>
            <a:off x="4759366" y="1944414"/>
            <a:ext cx="2670091" cy="3631324"/>
          </a:xfrm>
          <a:prstGeom prst="rect">
            <a:avLst/>
          </a:prstGeom>
        </p:spPr>
      </p:pic>
    </p:spTree>
    <p:extLst>
      <p:ext uri="{BB962C8B-B14F-4D97-AF65-F5344CB8AC3E}">
        <p14:creationId xmlns:p14="http://schemas.microsoft.com/office/powerpoint/2010/main" val="24615717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Content Fragments  - Extra Info</a:t>
            </a:r>
          </a:p>
        </p:txBody>
      </p:sp>
      <p:sp>
        <p:nvSpPr>
          <p:cNvPr id="6" name="Content Placeholder 5"/>
          <p:cNvSpPr>
            <a:spLocks noGrp="1"/>
          </p:cNvSpPr>
          <p:nvPr>
            <p:ph idx="1"/>
          </p:nvPr>
        </p:nvSpPr>
        <p:spPr>
          <a:xfrm>
            <a:off x="304721" y="1143000"/>
            <a:ext cx="11579384" cy="5029200"/>
          </a:xfrm>
        </p:spPr>
        <p:txBody>
          <a:bodyPr>
            <a:normAutofit/>
          </a:bodyPr>
          <a:lstStyle/>
          <a:p>
            <a:r>
              <a:rPr lang="en-US" sz="3200" dirty="0"/>
              <a:t>No search limitations like XF</a:t>
            </a:r>
          </a:p>
          <a:p>
            <a:pPr lvl="1"/>
            <a:r>
              <a:rPr lang="en-US" sz="2800" dirty="0">
                <a:latin typeface="Adobe Clean Light" pitchFamily="34" charset="0"/>
              </a:rPr>
              <a:t>Content is copied to target Content Fragment component</a:t>
            </a:r>
          </a:p>
          <a:p>
            <a:pPr lvl="1"/>
            <a:r>
              <a:rPr lang="en-US" sz="2800" strike="sngStrike" dirty="0">
                <a:latin typeface="Adobe Clean Light" pitchFamily="34" charset="0"/>
              </a:rPr>
              <a:t>Relationship managed via Multi-Site Manager library</a:t>
            </a:r>
          </a:p>
          <a:p>
            <a:pPr lvl="2"/>
            <a:r>
              <a:rPr lang="en-US" sz="2600" i="1" strike="sngStrike" dirty="0">
                <a:latin typeface="Adobe Clean Light" pitchFamily="34" charset="0"/>
              </a:rPr>
              <a:t>Not</a:t>
            </a:r>
            <a:r>
              <a:rPr lang="en-US" sz="2600" strike="sngStrike" dirty="0">
                <a:latin typeface="Adobe Clean Light" pitchFamily="34" charset="0"/>
              </a:rPr>
              <a:t> visible in MSM dashboard. </a:t>
            </a:r>
            <a:r>
              <a:rPr lang="en-US" sz="2600" b="1" dirty="0">
                <a:latin typeface="Adobe Clean Light" pitchFamily="34" charset="0"/>
              </a:rPr>
              <a:t>CORRECTION: Managed via custom Sling Events</a:t>
            </a:r>
            <a:endParaRPr lang="en-US" sz="2600" i="1" strike="sngStrike" dirty="0">
              <a:latin typeface="Adobe Clean Light" pitchFamily="34" charset="0"/>
            </a:endParaRPr>
          </a:p>
          <a:p>
            <a:pPr lvl="1"/>
            <a:endParaRPr lang="en-US" sz="2800" dirty="0">
              <a:latin typeface="Adobe Clean Light" pitchFamily="34" charset="0"/>
            </a:endParaRPr>
          </a:p>
          <a:p>
            <a:pPr marL="9525" indent="0">
              <a:buNone/>
            </a:pPr>
            <a:endParaRPr lang="en-US" sz="3600" dirty="0"/>
          </a:p>
          <a:p>
            <a:pPr lvl="1"/>
            <a:endParaRPr lang="en-US" sz="2800"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18</a:t>
            </a:fld>
            <a:endParaRPr lang="en-US" dirty="0"/>
          </a:p>
        </p:txBody>
      </p:sp>
      <p:pic>
        <p:nvPicPr>
          <p:cNvPr id="3" name="Picture 2">
            <a:extLst>
              <a:ext uri="{FF2B5EF4-FFF2-40B4-BE49-F238E27FC236}">
                <a16:creationId xmlns:a16="http://schemas.microsoft.com/office/drawing/2014/main" id="{11CAEFC8-F858-814E-A1BA-D20A50C7AADB}"/>
              </a:ext>
            </a:extLst>
          </p:cNvPr>
          <p:cNvPicPr>
            <a:picLocks noChangeAspect="1"/>
          </p:cNvPicPr>
          <p:nvPr/>
        </p:nvPicPr>
        <p:blipFill>
          <a:blip r:embed="rId3"/>
          <a:stretch>
            <a:fillRect/>
          </a:stretch>
        </p:blipFill>
        <p:spPr>
          <a:xfrm>
            <a:off x="1361089" y="3275674"/>
            <a:ext cx="9466646" cy="3048926"/>
          </a:xfrm>
          <a:prstGeom prst="rect">
            <a:avLst/>
          </a:prstGeom>
        </p:spPr>
      </p:pic>
    </p:spTree>
    <p:extLst>
      <p:ext uri="{BB962C8B-B14F-4D97-AF65-F5344CB8AC3E}">
        <p14:creationId xmlns:p14="http://schemas.microsoft.com/office/powerpoint/2010/main" val="34227515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tabLst>
                <a:tab pos="11199813" algn="l"/>
              </a:tabLst>
            </a:pPr>
            <a:r>
              <a:rPr lang="en-US" dirty="0"/>
              <a:t>Experience Fragments vs. Content Fragments</a:t>
            </a:r>
          </a:p>
        </p:txBody>
      </p:sp>
      <p:sp>
        <p:nvSpPr>
          <p:cNvPr id="3" name="Content Placeholder 2"/>
          <p:cNvSpPr>
            <a:spLocks noGrp="1"/>
          </p:cNvSpPr>
          <p:nvPr>
            <p:ph idx="1"/>
          </p:nvPr>
        </p:nvSpPr>
        <p:spPr>
          <a:xfrm>
            <a:off x="304721" y="1143000"/>
            <a:ext cx="5377525" cy="4460966"/>
          </a:xfrm>
        </p:spPr>
        <p:txBody>
          <a:bodyPr>
            <a:normAutofit/>
          </a:bodyPr>
          <a:lstStyle/>
          <a:p>
            <a:pPr marL="112713" indent="0">
              <a:buNone/>
            </a:pPr>
            <a:r>
              <a:rPr lang="en-US" dirty="0"/>
              <a:t>Experience Fragments</a:t>
            </a:r>
          </a:p>
          <a:p>
            <a:pPr marL="455613" indent="-342900"/>
            <a:r>
              <a:rPr lang="en-US" sz="1800" dirty="0"/>
              <a:t>Group of components with layout that can live independently</a:t>
            </a:r>
          </a:p>
          <a:p>
            <a:pPr marL="455613" indent="-342900"/>
            <a:r>
              <a:rPr lang="en-US" sz="1800" i="1" dirty="0"/>
              <a:t>Experiences </a:t>
            </a:r>
            <a:r>
              <a:rPr lang="en-US" sz="1800" dirty="0"/>
              <a:t>for reuse.</a:t>
            </a:r>
          </a:p>
          <a:p>
            <a:pPr marL="112713" indent="0">
              <a:buNone/>
            </a:pPr>
            <a:endParaRPr lang="en-US" sz="1800" i="1" dirty="0"/>
          </a:p>
          <a:p>
            <a:pPr marL="455613" indent="-342900"/>
            <a:r>
              <a:rPr lang="en-US" sz="1800" dirty="0"/>
              <a:t>Consumed as whole “thing”</a:t>
            </a:r>
            <a:br>
              <a:rPr lang="en-US" sz="1800" dirty="0"/>
            </a:br>
            <a:endParaRPr lang="en-US" sz="1800" dirty="0"/>
          </a:p>
          <a:p>
            <a:pPr marL="455613" indent="-342900"/>
            <a:r>
              <a:rPr lang="en-US" sz="1800" dirty="0"/>
              <a:t>Purpose</a:t>
            </a:r>
          </a:p>
          <a:p>
            <a:pPr marL="732678" lvl="1" indent="-342900"/>
            <a:r>
              <a:rPr lang="en-US" sz="1400" dirty="0"/>
              <a:t>Cross Channel</a:t>
            </a:r>
          </a:p>
          <a:p>
            <a:pPr marL="732678" lvl="1" indent="-342900"/>
            <a:r>
              <a:rPr lang="en-US" sz="1400" dirty="0"/>
              <a:t>3</a:t>
            </a:r>
            <a:r>
              <a:rPr lang="en-US" sz="1400" baseline="30000" dirty="0"/>
              <a:t>rd</a:t>
            </a:r>
            <a:r>
              <a:rPr lang="en-US" sz="1400" dirty="0"/>
              <a:t> Party Consumption (Target)</a:t>
            </a:r>
            <a:br>
              <a:rPr lang="en-US" sz="1400" dirty="0"/>
            </a:br>
            <a:endParaRPr lang="en-US" sz="1400" dirty="0"/>
          </a:p>
          <a:p>
            <a:pPr marL="398463" indent="-285750"/>
            <a:r>
              <a:rPr lang="en-US" sz="1800" dirty="0"/>
              <a:t>Getting Technical</a:t>
            </a:r>
          </a:p>
          <a:p>
            <a:pPr marL="675528" lvl="1" indent="-285750"/>
            <a:r>
              <a:rPr lang="en-US" sz="1400" dirty="0"/>
              <a:t>Page - </a:t>
            </a:r>
            <a:r>
              <a:rPr lang="en-US" sz="1400" i="1" dirty="0" err="1"/>
              <a:t>cq:Page</a:t>
            </a:r>
            <a:r>
              <a:rPr lang="en-US" sz="1400" dirty="0"/>
              <a:t> node structure</a:t>
            </a:r>
          </a:p>
          <a:p>
            <a:pPr marL="455613" indent="-342900"/>
            <a:endParaRPr lang="en-US" sz="1800"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19</a:t>
            </a:fld>
            <a:endParaRPr lang="en-US" dirty="0"/>
          </a:p>
        </p:txBody>
      </p:sp>
      <p:sp>
        <p:nvSpPr>
          <p:cNvPr id="16" name="Content Placeholder 2">
            <a:extLst>
              <a:ext uri="{FF2B5EF4-FFF2-40B4-BE49-F238E27FC236}">
                <a16:creationId xmlns:a16="http://schemas.microsoft.com/office/drawing/2014/main" id="{AF104758-8DBF-9046-B851-577FB4A7F5A2}"/>
              </a:ext>
            </a:extLst>
          </p:cNvPr>
          <p:cNvSpPr txBox="1">
            <a:spLocks/>
          </p:cNvSpPr>
          <p:nvPr/>
        </p:nvSpPr>
        <p:spPr>
          <a:xfrm>
            <a:off x="5682246" y="1143000"/>
            <a:ext cx="5377525" cy="4460966"/>
          </a:xfrm>
          <a:prstGeom prst="rect">
            <a:avLst/>
          </a:prstGeom>
        </p:spPr>
        <p:txBody>
          <a:bodyPr vert="horz" lIns="108829" tIns="54414" rIns="108829" bIns="54414" rtlCol="0">
            <a:normAutofit/>
          </a:bodyPr>
          <a:lstStyle>
            <a:lvl1pPr marL="274638" indent="-265113" algn="l" defTabSz="1088291" rtl="0" eaLnBrk="1" latinLnBrk="0" hangingPunct="1">
              <a:spcBef>
                <a:spcPts val="714"/>
              </a:spcBef>
              <a:buClr>
                <a:schemeClr val="bg1">
                  <a:lumMod val="50000"/>
                </a:schemeClr>
              </a:buClr>
              <a:buSzPct val="70000"/>
              <a:buFont typeface="Wingdings" pitchFamily="2" charset="2"/>
              <a:buChar char="§"/>
              <a:defRPr sz="2400" kern="1200">
                <a:solidFill>
                  <a:schemeClr val="tx1"/>
                </a:solidFill>
                <a:latin typeface="Adobe Clean Light" pitchFamily="34" charset="0"/>
                <a:ea typeface="+mn-ea"/>
                <a:cs typeface="+mn-cs"/>
              </a:defRPr>
            </a:lvl1pPr>
            <a:lvl2pPr marL="551703" indent="-275852" algn="l" defTabSz="1088291" rtl="0" eaLnBrk="1" latinLnBrk="0" hangingPunct="1">
              <a:spcBef>
                <a:spcPts val="714"/>
              </a:spcBef>
              <a:buClr>
                <a:schemeClr val="bg1">
                  <a:lumMod val="50000"/>
                </a:schemeClr>
              </a:buClr>
              <a:buSzPct val="70000"/>
              <a:buFont typeface="Wingdings" pitchFamily="2" charset="2"/>
              <a:buChar char="§"/>
              <a:defRPr sz="2000" kern="1200">
                <a:solidFill>
                  <a:schemeClr val="tx1"/>
                </a:solidFill>
                <a:latin typeface="+mn-lt"/>
                <a:ea typeface="+mn-ea"/>
                <a:cs typeface="+mn-cs"/>
              </a:defRPr>
            </a:lvl2pPr>
            <a:lvl3pPr marL="751979" indent="-200276" algn="l" defTabSz="1088291" rtl="0" eaLnBrk="1" latinLnBrk="0" hangingPunct="1">
              <a:spcBef>
                <a:spcPts val="714"/>
              </a:spcBef>
              <a:buClr>
                <a:schemeClr val="bg1">
                  <a:lumMod val="50000"/>
                </a:schemeClr>
              </a:buClr>
              <a:buSzPct val="70000"/>
              <a:buFont typeface="Wingdings" pitchFamily="2" charset="2"/>
              <a:buChar char="§"/>
              <a:defRPr sz="1800" kern="1200">
                <a:solidFill>
                  <a:schemeClr val="tx1"/>
                </a:solidFill>
                <a:latin typeface="+mn-lt"/>
                <a:ea typeface="+mn-ea"/>
                <a:cs typeface="+mn-cs"/>
              </a:defRPr>
            </a:lvl3pPr>
            <a:lvl4pPr marL="950366" indent="-198387" algn="l" defTabSz="1088291" rtl="0" eaLnBrk="1" latinLnBrk="0" hangingPunct="1">
              <a:spcBef>
                <a:spcPts val="714"/>
              </a:spcBef>
              <a:buClr>
                <a:schemeClr val="bg1">
                  <a:lumMod val="50000"/>
                </a:schemeClr>
              </a:buClr>
              <a:buSzPct val="70000"/>
              <a:buFont typeface="Wingdings" pitchFamily="2" charset="2"/>
              <a:buChar char="§"/>
              <a:defRPr sz="1800" kern="1200">
                <a:solidFill>
                  <a:schemeClr val="tx1"/>
                </a:solidFill>
                <a:latin typeface="+mn-lt"/>
                <a:ea typeface="+mn-ea"/>
                <a:cs typeface="+mn-cs"/>
              </a:defRPr>
            </a:lvl4pPr>
            <a:lvl5pPr marL="1088291" indent="-137926" algn="l" defTabSz="1088291" rtl="0" eaLnBrk="1" latinLnBrk="0" hangingPunct="1">
              <a:spcBef>
                <a:spcPts val="714"/>
              </a:spcBef>
              <a:buClr>
                <a:schemeClr val="bg1">
                  <a:lumMod val="50000"/>
                </a:schemeClr>
              </a:buClr>
              <a:buSzPct val="70000"/>
              <a:buFont typeface="Wingdings" pitchFamily="2" charset="2"/>
              <a:buChar char="§"/>
              <a:defRPr sz="1400" kern="1200">
                <a:solidFill>
                  <a:schemeClr val="tx1"/>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112713" indent="0">
              <a:buNone/>
            </a:pPr>
            <a:r>
              <a:rPr lang="en-US" dirty="0"/>
              <a:t>Content Fragments</a:t>
            </a:r>
          </a:p>
          <a:p>
            <a:pPr marL="398463" indent="-285750"/>
            <a:r>
              <a:rPr lang="en-US" sz="1800" dirty="0"/>
              <a:t>Editorial / Semantic Copy</a:t>
            </a:r>
          </a:p>
          <a:p>
            <a:pPr marL="398463" indent="-285750"/>
            <a:r>
              <a:rPr lang="en-US" sz="1800" dirty="0"/>
              <a:t>Logical grouping of data</a:t>
            </a:r>
          </a:p>
          <a:p>
            <a:pPr marL="112713" indent="0">
              <a:buNone/>
            </a:pPr>
            <a:endParaRPr lang="en-US" sz="1800" dirty="0"/>
          </a:p>
          <a:p>
            <a:pPr marL="398463" indent="-285750"/>
            <a:r>
              <a:rPr lang="en-US" sz="1800" dirty="0"/>
              <a:t>Consumption based on use case</a:t>
            </a:r>
          </a:p>
          <a:p>
            <a:pPr marL="675528" lvl="1" indent="-285750"/>
            <a:r>
              <a:rPr lang="en-US" sz="1400" dirty="0"/>
              <a:t>As much or as little as desired</a:t>
            </a:r>
          </a:p>
          <a:p>
            <a:pPr marL="675528" lvl="1" indent="-285750"/>
            <a:endParaRPr lang="en-US" sz="1400" dirty="0"/>
          </a:p>
          <a:p>
            <a:pPr marL="398463" indent="-285750"/>
            <a:r>
              <a:rPr lang="en-US" sz="1800" dirty="0"/>
              <a:t>Purpose</a:t>
            </a:r>
          </a:p>
          <a:p>
            <a:pPr marL="675528" lvl="1" indent="-285750"/>
            <a:r>
              <a:rPr lang="en-US" sz="1400" dirty="0"/>
              <a:t>Site rendering</a:t>
            </a:r>
          </a:p>
          <a:p>
            <a:pPr marL="675528" lvl="1" indent="-285750"/>
            <a:r>
              <a:rPr lang="en-US" sz="1400" dirty="0"/>
              <a:t>API/JSON </a:t>
            </a:r>
            <a:br>
              <a:rPr lang="en-US" sz="1400" dirty="0"/>
            </a:br>
            <a:endParaRPr lang="en-US" sz="1400" dirty="0"/>
          </a:p>
          <a:p>
            <a:pPr marL="398463" indent="-285750"/>
            <a:r>
              <a:rPr lang="en-US" sz="1800" dirty="0"/>
              <a:t>Getting Technical</a:t>
            </a:r>
          </a:p>
          <a:p>
            <a:pPr marL="675528" lvl="1" indent="-285750"/>
            <a:r>
              <a:rPr lang="en-US" sz="1400" dirty="0"/>
              <a:t>Assets - </a:t>
            </a:r>
            <a:r>
              <a:rPr lang="en-US" sz="1400" i="1" dirty="0" err="1"/>
              <a:t>dam:Asset</a:t>
            </a:r>
            <a:r>
              <a:rPr lang="en-US" sz="1400" dirty="0"/>
              <a:t> node structure</a:t>
            </a:r>
          </a:p>
          <a:p>
            <a:pPr marL="675528" lvl="1" indent="-285750"/>
            <a:endParaRPr lang="en-US" sz="1400" dirty="0"/>
          </a:p>
        </p:txBody>
      </p:sp>
      <p:sp>
        <p:nvSpPr>
          <p:cNvPr id="5" name="TextBox 4">
            <a:extLst>
              <a:ext uri="{FF2B5EF4-FFF2-40B4-BE49-F238E27FC236}">
                <a16:creationId xmlns:a16="http://schemas.microsoft.com/office/drawing/2014/main" id="{2EAA8E98-4979-3D4E-BA09-D15748FC3E8A}"/>
              </a:ext>
            </a:extLst>
          </p:cNvPr>
          <p:cNvSpPr txBox="1"/>
          <p:nvPr/>
        </p:nvSpPr>
        <p:spPr>
          <a:xfrm>
            <a:off x="918676" y="5711845"/>
            <a:ext cx="10354570" cy="307777"/>
          </a:xfrm>
          <a:prstGeom prst="rect">
            <a:avLst/>
          </a:prstGeom>
          <a:noFill/>
        </p:spPr>
        <p:txBody>
          <a:bodyPr wrap="square" rtlCol="0">
            <a:spAutoFit/>
          </a:bodyPr>
          <a:lstStyle/>
          <a:p>
            <a:r>
              <a:rPr lang="en-US" sz="1400" dirty="0">
                <a:hlinkClick r:id="rId2"/>
              </a:rPr>
              <a:t>https://helpx.adobe.com/experience-manager/kt/platform-repository/using/content-fragments-experience-fragments-article-understand.html</a:t>
            </a:r>
            <a:endParaRPr lang="en-US" sz="1400" dirty="0"/>
          </a:p>
        </p:txBody>
      </p:sp>
    </p:spTree>
    <p:extLst>
      <p:ext uri="{BB962C8B-B14F-4D97-AF65-F5344CB8AC3E}">
        <p14:creationId xmlns:p14="http://schemas.microsoft.com/office/powerpoint/2010/main" val="1143679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2</a:t>
            </a:fld>
            <a:endParaRPr lang="en-US" dirty="0"/>
          </a:p>
        </p:txBody>
      </p:sp>
      <p:sp>
        <p:nvSpPr>
          <p:cNvPr id="6" name="Rectangle 5"/>
          <p:cNvSpPr>
            <a:spLocks noChangeArrowheads="1"/>
          </p:cNvSpPr>
          <p:nvPr/>
        </p:nvSpPr>
        <p:spPr bwMode="gray">
          <a:xfrm>
            <a:off x="861716" y="261448"/>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charset="0"/>
                <a:ea typeface="Adobe Clean" charset="0"/>
                <a:cs typeface="Adobe Clean" charset="0"/>
              </a:rPr>
              <a:t>1  |  Welcome and Overview</a:t>
            </a:r>
          </a:p>
        </p:txBody>
      </p:sp>
      <p:sp>
        <p:nvSpPr>
          <p:cNvPr id="7" name="Rectangle 5"/>
          <p:cNvSpPr>
            <a:spLocks noChangeArrowheads="1"/>
          </p:cNvSpPr>
          <p:nvPr/>
        </p:nvSpPr>
        <p:spPr bwMode="gray">
          <a:xfrm>
            <a:off x="819183" y="972830"/>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2  |  Experience Fragments</a:t>
            </a:r>
          </a:p>
        </p:txBody>
      </p:sp>
      <p:sp>
        <p:nvSpPr>
          <p:cNvPr id="8" name="Rectangle 7"/>
          <p:cNvSpPr>
            <a:spLocks noChangeArrowheads="1"/>
          </p:cNvSpPr>
          <p:nvPr/>
        </p:nvSpPr>
        <p:spPr bwMode="gray">
          <a:xfrm>
            <a:off x="819182" y="1712813"/>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3  |  Content Fragment Models &amp; Instances</a:t>
            </a:r>
          </a:p>
        </p:txBody>
      </p:sp>
      <p:sp>
        <p:nvSpPr>
          <p:cNvPr id="9" name="Rectangle 8"/>
          <p:cNvSpPr>
            <a:spLocks noChangeArrowheads="1"/>
          </p:cNvSpPr>
          <p:nvPr/>
        </p:nvSpPr>
        <p:spPr bwMode="gray">
          <a:xfrm>
            <a:off x="819181" y="235728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4  |  Component Exporter (Advanced)</a:t>
            </a:r>
          </a:p>
        </p:txBody>
      </p:sp>
    </p:spTree>
    <p:extLst>
      <p:ext uri="{BB962C8B-B14F-4D97-AF65-F5344CB8AC3E}">
        <p14:creationId xmlns:p14="http://schemas.microsoft.com/office/powerpoint/2010/main" val="20132873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tabLst>
                <a:tab pos="11199813" algn="l"/>
              </a:tabLst>
            </a:pPr>
            <a:r>
              <a:rPr lang="en-US" dirty="0"/>
              <a:t>Experience Fragments &amp; Content Fragments</a:t>
            </a: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20</a:t>
            </a:fld>
            <a:endParaRPr lang="en-US" dirty="0"/>
          </a:p>
        </p:txBody>
      </p:sp>
      <p:sp>
        <p:nvSpPr>
          <p:cNvPr id="5" name="TextBox 4">
            <a:extLst>
              <a:ext uri="{FF2B5EF4-FFF2-40B4-BE49-F238E27FC236}">
                <a16:creationId xmlns:a16="http://schemas.microsoft.com/office/drawing/2014/main" id="{2EAA8E98-4979-3D4E-BA09-D15748FC3E8A}"/>
              </a:ext>
            </a:extLst>
          </p:cNvPr>
          <p:cNvSpPr txBox="1"/>
          <p:nvPr/>
        </p:nvSpPr>
        <p:spPr>
          <a:xfrm>
            <a:off x="903473" y="5877187"/>
            <a:ext cx="10382836" cy="307777"/>
          </a:xfrm>
          <a:prstGeom prst="rect">
            <a:avLst/>
          </a:prstGeom>
          <a:noFill/>
        </p:spPr>
        <p:txBody>
          <a:bodyPr wrap="square" rtlCol="0">
            <a:spAutoFit/>
          </a:bodyPr>
          <a:lstStyle/>
          <a:p>
            <a:r>
              <a:rPr lang="en-US" sz="1400" dirty="0">
                <a:hlinkClick r:id="rId2"/>
              </a:rPr>
              <a:t>https://helpx.adobe.com/experience-manager/kt/platform-repository/using/content-fragments-experience-fragments-article-understand.html</a:t>
            </a:r>
            <a:endParaRPr lang="en-US" sz="1400" dirty="0"/>
          </a:p>
        </p:txBody>
      </p:sp>
      <p:pic>
        <p:nvPicPr>
          <p:cNvPr id="9" name="Content Placeholder 8">
            <a:extLst>
              <a:ext uri="{FF2B5EF4-FFF2-40B4-BE49-F238E27FC236}">
                <a16:creationId xmlns:a16="http://schemas.microsoft.com/office/drawing/2014/main" id="{EEB77357-6C8B-654C-A05B-79DD6D3C2E10}"/>
              </a:ext>
            </a:extLst>
          </p:cNvPr>
          <p:cNvPicPr>
            <a:picLocks noGrp="1" noChangeAspect="1"/>
          </p:cNvPicPr>
          <p:nvPr>
            <p:ph idx="1"/>
          </p:nvPr>
        </p:nvPicPr>
        <p:blipFill>
          <a:blip r:embed="rId3"/>
          <a:stretch>
            <a:fillRect/>
          </a:stretch>
        </p:blipFill>
        <p:spPr>
          <a:xfrm>
            <a:off x="4080043" y="1281086"/>
            <a:ext cx="4028737" cy="4590119"/>
          </a:xfrm>
        </p:spPr>
      </p:pic>
    </p:spTree>
    <p:extLst>
      <p:ext uri="{BB962C8B-B14F-4D97-AF65-F5344CB8AC3E}">
        <p14:creationId xmlns:p14="http://schemas.microsoft.com/office/powerpoint/2010/main" val="35388235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21</a:t>
            </a:fld>
            <a:endParaRPr lang="en-US" dirty="0"/>
          </a:p>
        </p:txBody>
      </p:sp>
      <p:sp>
        <p:nvSpPr>
          <p:cNvPr id="6" name="Rectangle 5"/>
          <p:cNvSpPr>
            <a:spLocks noChangeArrowheads="1"/>
          </p:cNvSpPr>
          <p:nvPr/>
        </p:nvSpPr>
        <p:spPr bwMode="gray">
          <a:xfrm>
            <a:off x="861716" y="261448"/>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1  |  Welcome and Overview</a:t>
            </a:r>
          </a:p>
        </p:txBody>
      </p:sp>
      <p:sp>
        <p:nvSpPr>
          <p:cNvPr id="7" name="Rectangle 5"/>
          <p:cNvSpPr>
            <a:spLocks noChangeArrowheads="1"/>
          </p:cNvSpPr>
          <p:nvPr/>
        </p:nvSpPr>
        <p:spPr bwMode="gray">
          <a:xfrm>
            <a:off x="819183" y="972830"/>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2  |  Experience Fragments</a:t>
            </a:r>
          </a:p>
        </p:txBody>
      </p:sp>
      <p:sp>
        <p:nvSpPr>
          <p:cNvPr id="8" name="Rectangle 7"/>
          <p:cNvSpPr>
            <a:spLocks noChangeArrowheads="1"/>
          </p:cNvSpPr>
          <p:nvPr/>
        </p:nvSpPr>
        <p:spPr bwMode="gray">
          <a:xfrm>
            <a:off x="819182" y="1712813"/>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3  |  Content Fragment Models &amp; Instances</a:t>
            </a:r>
          </a:p>
        </p:txBody>
      </p:sp>
      <p:sp>
        <p:nvSpPr>
          <p:cNvPr id="9" name="Rectangle 8"/>
          <p:cNvSpPr>
            <a:spLocks noChangeArrowheads="1"/>
          </p:cNvSpPr>
          <p:nvPr/>
        </p:nvSpPr>
        <p:spPr bwMode="gray">
          <a:xfrm>
            <a:off x="819181" y="236779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charset="0"/>
                <a:ea typeface="Adobe Clean" charset="0"/>
                <a:cs typeface="Adobe Clean" charset="0"/>
              </a:rPr>
              <a:t>4  |  Component Exporter (Advanced)</a:t>
            </a:r>
          </a:p>
        </p:txBody>
      </p:sp>
    </p:spTree>
    <p:extLst>
      <p:ext uri="{BB962C8B-B14F-4D97-AF65-F5344CB8AC3E}">
        <p14:creationId xmlns:p14="http://schemas.microsoft.com/office/powerpoint/2010/main" val="16802365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Component Exporter - Advanced Topics</a:t>
            </a:r>
          </a:p>
        </p:txBody>
      </p:sp>
      <p:sp>
        <p:nvSpPr>
          <p:cNvPr id="6" name="Content Placeholder 5"/>
          <p:cNvSpPr>
            <a:spLocks noGrp="1"/>
          </p:cNvSpPr>
          <p:nvPr>
            <p:ph idx="1"/>
          </p:nvPr>
        </p:nvSpPr>
        <p:spPr/>
        <p:txBody>
          <a:bodyPr>
            <a:normAutofit/>
          </a:bodyPr>
          <a:lstStyle/>
          <a:p>
            <a:pPr marL="466725" indent="-457200">
              <a:buFont typeface="+mj-lt"/>
              <a:buAutoNum type="arabicPeriod"/>
            </a:pPr>
            <a:r>
              <a:rPr lang="en-US" sz="3600" dirty="0"/>
              <a:t>Existing JSON Output</a:t>
            </a:r>
          </a:p>
          <a:p>
            <a:pPr marL="466725" indent="-457200">
              <a:buFont typeface="+mj-lt"/>
              <a:buAutoNum type="arabicPeriod"/>
            </a:pPr>
            <a:r>
              <a:rPr lang="en-US" sz="3600" dirty="0"/>
              <a:t>Component Model Update</a:t>
            </a:r>
          </a:p>
          <a:p>
            <a:pPr marL="466725" indent="-457200">
              <a:buFont typeface="+mj-lt"/>
              <a:buAutoNum type="arabicPeriod"/>
            </a:pPr>
            <a:r>
              <a:rPr lang="en-US" sz="3600" dirty="0"/>
              <a:t>Updated JSON</a:t>
            </a: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22</a:t>
            </a:fld>
            <a:endParaRPr lang="en-US" dirty="0"/>
          </a:p>
        </p:txBody>
      </p:sp>
      <p:pic>
        <p:nvPicPr>
          <p:cNvPr id="11" name="Picture 10">
            <a:extLst>
              <a:ext uri="{FF2B5EF4-FFF2-40B4-BE49-F238E27FC236}">
                <a16:creationId xmlns:a16="http://schemas.microsoft.com/office/drawing/2014/main" id="{79704D2A-3082-AE4F-A48A-6426EEA06A4E}"/>
              </a:ext>
            </a:extLst>
          </p:cNvPr>
          <p:cNvPicPr>
            <a:picLocks noChangeAspect="1"/>
          </p:cNvPicPr>
          <p:nvPr/>
        </p:nvPicPr>
        <p:blipFill>
          <a:blip r:embed="rId3"/>
          <a:stretch>
            <a:fillRect/>
          </a:stretch>
        </p:blipFill>
        <p:spPr>
          <a:xfrm>
            <a:off x="5893865" y="1219199"/>
            <a:ext cx="5990240" cy="2178269"/>
          </a:xfrm>
          <a:prstGeom prst="rect">
            <a:avLst/>
          </a:prstGeom>
        </p:spPr>
      </p:pic>
      <p:pic>
        <p:nvPicPr>
          <p:cNvPr id="13" name="Picture 12">
            <a:extLst>
              <a:ext uri="{FF2B5EF4-FFF2-40B4-BE49-F238E27FC236}">
                <a16:creationId xmlns:a16="http://schemas.microsoft.com/office/drawing/2014/main" id="{57A2F205-3528-864D-8ED5-B72899CB7058}"/>
              </a:ext>
            </a:extLst>
          </p:cNvPr>
          <p:cNvPicPr>
            <a:picLocks noChangeAspect="1"/>
          </p:cNvPicPr>
          <p:nvPr/>
        </p:nvPicPr>
        <p:blipFill>
          <a:blip r:embed="rId4"/>
          <a:stretch>
            <a:fillRect/>
          </a:stretch>
        </p:blipFill>
        <p:spPr>
          <a:xfrm>
            <a:off x="304721" y="3408817"/>
            <a:ext cx="5359236" cy="1875733"/>
          </a:xfrm>
          <a:prstGeom prst="rect">
            <a:avLst/>
          </a:prstGeom>
        </p:spPr>
      </p:pic>
      <p:pic>
        <p:nvPicPr>
          <p:cNvPr id="3" name="Picture 2">
            <a:extLst>
              <a:ext uri="{FF2B5EF4-FFF2-40B4-BE49-F238E27FC236}">
                <a16:creationId xmlns:a16="http://schemas.microsoft.com/office/drawing/2014/main" id="{26F19B27-755A-4848-BEC2-CC85162654BF}"/>
              </a:ext>
            </a:extLst>
          </p:cNvPr>
          <p:cNvPicPr>
            <a:picLocks noChangeAspect="1"/>
          </p:cNvPicPr>
          <p:nvPr/>
        </p:nvPicPr>
        <p:blipFill>
          <a:blip r:embed="rId5"/>
          <a:stretch>
            <a:fillRect/>
          </a:stretch>
        </p:blipFill>
        <p:spPr>
          <a:xfrm>
            <a:off x="5663957" y="3702268"/>
            <a:ext cx="5795554" cy="781041"/>
          </a:xfrm>
          <a:prstGeom prst="rect">
            <a:avLst/>
          </a:prstGeom>
        </p:spPr>
      </p:pic>
    </p:spTree>
    <p:extLst>
      <p:ext uri="{BB962C8B-B14F-4D97-AF65-F5344CB8AC3E}">
        <p14:creationId xmlns:p14="http://schemas.microsoft.com/office/powerpoint/2010/main" val="29453324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23</a:t>
            </a:fld>
            <a:endParaRPr lang="en-US" dirty="0"/>
          </a:p>
        </p:txBody>
      </p:sp>
      <p:sp>
        <p:nvSpPr>
          <p:cNvPr id="12" name="TextBox 11"/>
          <p:cNvSpPr txBox="1"/>
          <p:nvPr/>
        </p:nvSpPr>
        <p:spPr>
          <a:xfrm>
            <a:off x="5022669" y="1772830"/>
            <a:ext cx="2143487" cy="1126440"/>
          </a:xfrm>
          <a:prstGeom prst="rect">
            <a:avLst/>
          </a:prstGeom>
          <a:noFill/>
        </p:spPr>
        <p:txBody>
          <a:bodyPr wrap="none" lIns="91416" tIns="45709" rIns="91416" bIns="45709" rtlCol="0">
            <a:spAutoFit/>
          </a:bodyPr>
          <a:lstStyle/>
          <a:p>
            <a:pPr algn="ctr">
              <a:lnSpc>
                <a:spcPct val="120000"/>
              </a:lnSpc>
            </a:pPr>
            <a:r>
              <a:rPr lang="en-US" sz="2400" dirty="0">
                <a:solidFill>
                  <a:schemeClr val="bg2">
                    <a:lumMod val="25000"/>
                  </a:schemeClr>
                </a:solidFill>
                <a:latin typeface="Adobe Clean SemiLight"/>
                <a:cs typeface="Adobe Clean SemiLight"/>
              </a:rPr>
              <a:t>Bryan Stopp</a:t>
            </a:r>
          </a:p>
          <a:p>
            <a:pPr algn="ctr">
              <a:lnSpc>
                <a:spcPct val="120000"/>
              </a:lnSpc>
            </a:pPr>
            <a:r>
              <a:rPr lang="en-US" sz="1600" dirty="0" err="1">
                <a:solidFill>
                  <a:schemeClr val="bg2">
                    <a:lumMod val="25000"/>
                  </a:schemeClr>
                </a:solidFill>
                <a:latin typeface="Adobe Clean SemiLight"/>
                <a:cs typeface="Adobe Clean SemiLight"/>
              </a:rPr>
              <a:t>stopp@adobe.com</a:t>
            </a:r>
            <a:endParaRPr lang="en-US" sz="1600" dirty="0">
              <a:solidFill>
                <a:schemeClr val="bg2">
                  <a:lumMod val="25000"/>
                </a:schemeClr>
              </a:solidFill>
              <a:latin typeface="Adobe Clean SemiLight"/>
              <a:cs typeface="Adobe Clean SemiLight"/>
            </a:endParaRPr>
          </a:p>
          <a:p>
            <a:pPr algn="ctr">
              <a:lnSpc>
                <a:spcPct val="120000"/>
              </a:lnSpc>
            </a:pPr>
            <a:r>
              <a:rPr lang="en-US" sz="1600" dirty="0">
                <a:solidFill>
                  <a:schemeClr val="bg2">
                    <a:lumMod val="25000"/>
                  </a:schemeClr>
                </a:solidFill>
                <a:latin typeface="Adobe Clean SemiLight"/>
                <a:cs typeface="Adobe Clean SemiLight"/>
              </a:rPr>
              <a:t>Twitter: @</a:t>
            </a:r>
            <a:r>
              <a:rPr lang="en-US" sz="1600" dirty="0" err="1">
                <a:solidFill>
                  <a:schemeClr val="bg2">
                    <a:lumMod val="25000"/>
                  </a:schemeClr>
                </a:solidFill>
                <a:latin typeface="Adobe Clean SemiLight"/>
                <a:cs typeface="Adobe Clean SemiLight"/>
              </a:rPr>
              <a:t>StoppThinking</a:t>
            </a:r>
            <a:endParaRPr lang="en-US" sz="1600" dirty="0">
              <a:solidFill>
                <a:schemeClr val="bg2">
                  <a:lumMod val="25000"/>
                </a:schemeClr>
              </a:solidFill>
              <a:latin typeface="Adobe Clean SemiLight"/>
              <a:cs typeface="Adobe Clean SemiLight"/>
            </a:endParaRPr>
          </a:p>
        </p:txBody>
      </p:sp>
      <p:pic>
        <p:nvPicPr>
          <p:cNvPr id="5" name="Picture 4"/>
          <p:cNvPicPr>
            <a:picLocks noChangeAspect="1"/>
          </p:cNvPicPr>
          <p:nvPr/>
        </p:nvPicPr>
        <p:blipFill>
          <a:blip r:embed="rId2"/>
          <a:stretch>
            <a:fillRect/>
          </a:stretch>
        </p:blipFill>
        <p:spPr>
          <a:xfrm>
            <a:off x="4312741" y="276050"/>
            <a:ext cx="3563342" cy="2033201"/>
          </a:xfrm>
          <a:prstGeom prst="rect">
            <a:avLst/>
          </a:prstGeom>
        </p:spPr>
      </p:pic>
    </p:spTree>
    <p:extLst>
      <p:ext uri="{BB962C8B-B14F-4D97-AF65-F5344CB8AC3E}">
        <p14:creationId xmlns:p14="http://schemas.microsoft.com/office/powerpoint/2010/main" val="2819703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24</a:t>
            </a:fld>
            <a:endParaRPr lang="en-US" dirty="0"/>
          </a:p>
        </p:txBody>
      </p:sp>
      <p:sp>
        <p:nvSpPr>
          <p:cNvPr id="12" name="TextBox 11"/>
          <p:cNvSpPr txBox="1"/>
          <p:nvPr/>
        </p:nvSpPr>
        <p:spPr>
          <a:xfrm>
            <a:off x="1940895" y="928766"/>
            <a:ext cx="8307034" cy="2012837"/>
          </a:xfrm>
          <a:prstGeom prst="rect">
            <a:avLst/>
          </a:prstGeom>
          <a:noFill/>
        </p:spPr>
        <p:txBody>
          <a:bodyPr wrap="none" lIns="91416" tIns="45709" rIns="91416" bIns="45709" rtlCol="0">
            <a:spAutoFit/>
          </a:bodyPr>
          <a:lstStyle/>
          <a:p>
            <a:pPr algn="ctr">
              <a:lnSpc>
                <a:spcPct val="120000"/>
              </a:lnSpc>
            </a:pPr>
            <a:r>
              <a:rPr lang="en-US" sz="6000" dirty="0">
                <a:latin typeface="Adobe Clean SemiLight"/>
                <a:cs typeface="Adobe Clean SemiLight"/>
              </a:rPr>
              <a:t>Summit 2018 GitHub Repo</a:t>
            </a:r>
          </a:p>
          <a:p>
            <a:pPr algn="ctr">
              <a:lnSpc>
                <a:spcPct val="120000"/>
              </a:lnSpc>
            </a:pPr>
            <a:r>
              <a:rPr lang="en-US" sz="2400" dirty="0">
                <a:latin typeface="Adobe Clean" panose="020B0503020404020204" pitchFamily="34" charset="0"/>
                <a:hlinkClick r:id="rId2"/>
              </a:rPr>
              <a:t>https://github.com/Adobe-Marketing-Cloud/Summit2018</a:t>
            </a:r>
            <a:endParaRPr lang="en-US" sz="2400" dirty="0">
              <a:latin typeface="Adobe Clean" panose="020B0503020404020204" pitchFamily="34" charset="0"/>
              <a:cs typeface="Adobe Clean SemiLight"/>
            </a:endParaRPr>
          </a:p>
          <a:p>
            <a:pPr algn="ctr">
              <a:lnSpc>
                <a:spcPct val="120000"/>
              </a:lnSpc>
            </a:pPr>
            <a:r>
              <a:rPr lang="en-US" sz="2000" dirty="0">
                <a:latin typeface="Adobe Clean SemiLight"/>
                <a:cs typeface="Adobe Clean SemiLight"/>
              </a:rPr>
              <a:t>Branch L724</a:t>
            </a:r>
          </a:p>
        </p:txBody>
      </p:sp>
    </p:spTree>
    <p:extLst>
      <p:ext uri="{BB962C8B-B14F-4D97-AF65-F5344CB8AC3E}">
        <p14:creationId xmlns:p14="http://schemas.microsoft.com/office/powerpoint/2010/main" val="13688947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AF44971F-4CE8-453E-BB83-B7224137DD88}"/>
              </a:ext>
            </a:extLst>
          </p:cNvPr>
          <p:cNvSpPr/>
          <p:nvPr/>
        </p:nvSpPr>
        <p:spPr>
          <a:xfrm>
            <a:off x="-1" y="6562"/>
            <a:ext cx="12188825" cy="32946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a:extLst>
              <a:ext uri="{FF2B5EF4-FFF2-40B4-BE49-F238E27FC236}">
                <a16:creationId xmlns:a16="http://schemas.microsoft.com/office/drawing/2014/main" id="{DDDDCFDB-5B36-458F-8052-915279CA9E2A}"/>
              </a:ext>
            </a:extLst>
          </p:cNvPr>
          <p:cNvPicPr>
            <a:picLocks noChangeAspect="1"/>
          </p:cNvPicPr>
          <p:nvPr/>
        </p:nvPicPr>
        <p:blipFill>
          <a:blip r:embed="rId2"/>
          <a:stretch>
            <a:fillRect/>
          </a:stretch>
        </p:blipFill>
        <p:spPr>
          <a:xfrm>
            <a:off x="932" y="0"/>
            <a:ext cx="12186960" cy="3292125"/>
          </a:xfrm>
          <a:prstGeom prst="rect">
            <a:avLst/>
          </a:prstGeom>
        </p:spPr>
      </p:pic>
      <p:sp>
        <p:nvSpPr>
          <p:cNvPr id="30" name="Rectangle 29">
            <a:extLst>
              <a:ext uri="{FF2B5EF4-FFF2-40B4-BE49-F238E27FC236}">
                <a16:creationId xmlns:a16="http://schemas.microsoft.com/office/drawing/2014/main" id="{65865D13-F487-4743-882D-FAD00EA2B8CC}"/>
              </a:ext>
            </a:extLst>
          </p:cNvPr>
          <p:cNvSpPr/>
          <p:nvPr/>
        </p:nvSpPr>
        <p:spPr>
          <a:xfrm>
            <a:off x="3481754" y="1477496"/>
            <a:ext cx="7170196" cy="1384950"/>
          </a:xfrm>
          <a:prstGeom prst="rect">
            <a:avLst/>
          </a:prstGeom>
          <a:gradFill flip="none" rotWithShape="1">
            <a:gsLst>
              <a:gs pos="50000">
                <a:srgbClr val="33CCCC"/>
              </a:gs>
              <a:gs pos="100000">
                <a:srgbClr val="37434D">
                  <a:alpha val="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0156F56-D5AE-4C6F-B826-C69D1BC521BB}" type="slidenum">
              <a:rPr kumimoji="0" lang="en-US" sz="800" b="0" i="0" u="none" strike="noStrike" kern="1200" cap="none" spc="0" normalizeH="0" baseline="0" noProof="0" smtClean="0">
                <a:ln>
                  <a:noFill/>
                </a:ln>
                <a:solidFill>
                  <a:prstClr val="white"/>
                </a:solidFill>
                <a:effectLst/>
                <a:uLnTx/>
                <a:uFillTx/>
                <a:latin typeface="Adobe Clean"/>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25</a:t>
            </a:fld>
            <a:endParaRPr kumimoji="0" lang="en-US" sz="800" b="0" i="0" u="none" strike="noStrike" kern="1200" cap="none" spc="0" normalizeH="0" baseline="0" noProof="0" dirty="0">
              <a:ln>
                <a:noFill/>
              </a:ln>
              <a:solidFill>
                <a:prstClr val="white"/>
              </a:solidFill>
              <a:effectLst/>
              <a:uLnTx/>
              <a:uFillTx/>
              <a:latin typeface="Adobe Clean"/>
              <a:ea typeface="+mn-ea"/>
              <a:cs typeface="+mn-cs"/>
            </a:endParaRPr>
          </a:p>
        </p:txBody>
      </p:sp>
      <p:sp>
        <p:nvSpPr>
          <p:cNvPr id="9" name="Rectangle 8">
            <a:extLst>
              <a:ext uri="{FF2B5EF4-FFF2-40B4-BE49-F238E27FC236}">
                <a16:creationId xmlns:a16="http://schemas.microsoft.com/office/drawing/2014/main" id="{E129423F-3FB2-4C3A-888D-F018373409A6}"/>
              </a:ext>
            </a:extLst>
          </p:cNvPr>
          <p:cNvSpPr/>
          <p:nvPr/>
        </p:nvSpPr>
        <p:spPr>
          <a:xfrm>
            <a:off x="352581" y="130487"/>
            <a:ext cx="11483662" cy="923330"/>
          </a:xfrm>
          <a:prstGeom prst="rect">
            <a:avLst/>
          </a:prstGeom>
        </p:spPr>
        <p:txBody>
          <a:bodyPr wrap="square">
            <a:spAutoFit/>
          </a:bodyPr>
          <a:lstStyle/>
          <a:p>
            <a:pPr algn="ctr"/>
            <a:r>
              <a:rPr lang="en-US" sz="5400" dirty="0">
                <a:solidFill>
                  <a:schemeClr val="bg1"/>
                </a:solidFill>
                <a:effectLst>
                  <a:outerShdw blurRad="38100" dist="38100" dir="2700000" algn="tl">
                    <a:srgbClr val="000000">
                      <a:alpha val="43137"/>
                    </a:srgbClr>
                  </a:outerShdw>
                </a:effectLst>
                <a:latin typeface="Adobe Clean Light" charset="0"/>
                <a:ea typeface="Adobe Clean Light" charset="0"/>
                <a:cs typeface="Adobe Clean Light" charset="0"/>
              </a:rPr>
              <a:t>Take the Survey to win!</a:t>
            </a:r>
          </a:p>
        </p:txBody>
      </p:sp>
      <p:sp>
        <p:nvSpPr>
          <p:cNvPr id="10" name="Rectangle 9">
            <a:extLst>
              <a:ext uri="{FF2B5EF4-FFF2-40B4-BE49-F238E27FC236}">
                <a16:creationId xmlns:a16="http://schemas.microsoft.com/office/drawing/2014/main" id="{C3433DF1-464C-40F7-AEC3-49EF67FC4500}"/>
              </a:ext>
            </a:extLst>
          </p:cNvPr>
          <p:cNvSpPr/>
          <p:nvPr/>
        </p:nvSpPr>
        <p:spPr>
          <a:xfrm>
            <a:off x="4313315" y="910037"/>
            <a:ext cx="3754426" cy="400110"/>
          </a:xfrm>
          <a:prstGeom prst="rect">
            <a:avLst/>
          </a:prstGeom>
        </p:spPr>
        <p:txBody>
          <a:bodyPr wrap="none">
            <a:spAutoFit/>
          </a:bodyPr>
          <a:lstStyle/>
          <a:p>
            <a:r>
              <a:rPr lang="en-US" sz="2000" dirty="0">
                <a:solidFill>
                  <a:schemeClr val="bg1"/>
                </a:solidFill>
                <a:latin typeface="+mj-lt"/>
                <a:ea typeface="Adobe Clean Light" charset="0"/>
                <a:cs typeface="Adobe Clean Light" charset="0"/>
              </a:rPr>
              <a:t>(Survey section of the mobile app)</a:t>
            </a:r>
          </a:p>
        </p:txBody>
      </p:sp>
      <p:grpSp>
        <p:nvGrpSpPr>
          <p:cNvPr id="14" name="Group 13">
            <a:extLst>
              <a:ext uri="{FF2B5EF4-FFF2-40B4-BE49-F238E27FC236}">
                <a16:creationId xmlns:a16="http://schemas.microsoft.com/office/drawing/2014/main" id="{4981B8C1-63C4-4CBC-B996-C8A18D19E97B}"/>
              </a:ext>
            </a:extLst>
          </p:cNvPr>
          <p:cNvGrpSpPr/>
          <p:nvPr/>
        </p:nvGrpSpPr>
        <p:grpSpPr>
          <a:xfrm>
            <a:off x="1177851" y="3231267"/>
            <a:ext cx="9833122" cy="3150480"/>
            <a:chOff x="972522" y="3231267"/>
            <a:chExt cx="9833122" cy="3150480"/>
          </a:xfrm>
        </p:grpSpPr>
        <p:grpSp>
          <p:nvGrpSpPr>
            <p:cNvPr id="15" name="Group 14">
              <a:extLst>
                <a:ext uri="{FF2B5EF4-FFF2-40B4-BE49-F238E27FC236}">
                  <a16:creationId xmlns:a16="http://schemas.microsoft.com/office/drawing/2014/main" id="{2CBC96E9-80AF-4656-86DD-9F4CB3C7B0DE}"/>
                </a:ext>
              </a:extLst>
            </p:cNvPr>
            <p:cNvGrpSpPr/>
            <p:nvPr/>
          </p:nvGrpSpPr>
          <p:grpSpPr>
            <a:xfrm>
              <a:off x="972522" y="3231267"/>
              <a:ext cx="3038471" cy="3150480"/>
              <a:chOff x="493659" y="3231267"/>
              <a:chExt cx="3038471" cy="3150480"/>
            </a:xfrm>
          </p:grpSpPr>
          <p:sp>
            <p:nvSpPr>
              <p:cNvPr id="26" name="Rectangle 25">
                <a:extLst>
                  <a:ext uri="{FF2B5EF4-FFF2-40B4-BE49-F238E27FC236}">
                    <a16:creationId xmlns:a16="http://schemas.microsoft.com/office/drawing/2014/main" id="{24EA7F9A-9F78-4C0C-944A-79785F24E361}"/>
                  </a:ext>
                </a:extLst>
              </p:cNvPr>
              <p:cNvSpPr/>
              <p:nvPr/>
            </p:nvSpPr>
            <p:spPr>
              <a:xfrm>
                <a:off x="822517" y="3231267"/>
                <a:ext cx="2380754" cy="646331"/>
              </a:xfrm>
              <a:prstGeom prst="rect">
                <a:avLst/>
              </a:prstGeom>
            </p:spPr>
            <p:txBody>
              <a:bodyPr wrap="square">
                <a:spAutoFit/>
              </a:bodyPr>
              <a:lstStyle/>
              <a:p>
                <a:pPr algn="ctr"/>
                <a:r>
                  <a:rPr lang="en-US" sz="3600" spc="300" dirty="0">
                    <a:solidFill>
                      <a:srgbClr val="083D77"/>
                    </a:solidFill>
                    <a:latin typeface="Adobe Clean" charset="0"/>
                    <a:ea typeface="Adobe Clean" charset="0"/>
                    <a:cs typeface="Adobe Clean" charset="0"/>
                  </a:rPr>
                  <a:t>DAY 1</a:t>
                </a:r>
              </a:p>
            </p:txBody>
          </p:sp>
          <p:sp>
            <p:nvSpPr>
              <p:cNvPr id="27" name="Rectangle 26">
                <a:extLst>
                  <a:ext uri="{FF2B5EF4-FFF2-40B4-BE49-F238E27FC236}">
                    <a16:creationId xmlns:a16="http://schemas.microsoft.com/office/drawing/2014/main" id="{5B887507-7454-4099-9AE1-B17882115B28}"/>
                  </a:ext>
                </a:extLst>
              </p:cNvPr>
              <p:cNvSpPr/>
              <p:nvPr/>
            </p:nvSpPr>
            <p:spPr>
              <a:xfrm>
                <a:off x="972522" y="5624617"/>
                <a:ext cx="2080744" cy="757130"/>
              </a:xfrm>
              <a:prstGeom prst="rect">
                <a:avLst/>
              </a:prstGeom>
            </p:spPr>
            <p:txBody>
              <a:bodyPr wrap="square">
                <a:spAutoFit/>
              </a:bodyPr>
              <a:lstStyle/>
              <a:p>
                <a:pPr algn="ctr">
                  <a:lnSpc>
                    <a:spcPct val="90000"/>
                  </a:lnSpc>
                </a:pPr>
                <a:r>
                  <a:rPr lang="en-US" sz="2400" dirty="0">
                    <a:solidFill>
                      <a:srgbClr val="083D77"/>
                    </a:solidFill>
                    <a:latin typeface="Adobe Clean" charset="0"/>
                    <a:ea typeface="Adobe Clean" charset="0"/>
                    <a:cs typeface="Adobe Clean" charset="0"/>
                  </a:rPr>
                  <a:t>Bash Experience</a:t>
                </a:r>
              </a:p>
            </p:txBody>
          </p:sp>
          <p:pic>
            <p:nvPicPr>
              <p:cNvPr id="28" name="Picture 27">
                <a:extLst>
                  <a:ext uri="{FF2B5EF4-FFF2-40B4-BE49-F238E27FC236}">
                    <a16:creationId xmlns:a16="http://schemas.microsoft.com/office/drawing/2014/main" id="{00A8D324-D171-44B0-BACA-8B85EA15B1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659" y="3811981"/>
                <a:ext cx="3038471" cy="1708929"/>
              </a:xfrm>
              <a:prstGeom prst="rect">
                <a:avLst/>
              </a:prstGeom>
            </p:spPr>
          </p:pic>
        </p:grpSp>
        <p:grpSp>
          <p:nvGrpSpPr>
            <p:cNvPr id="16" name="Group 15">
              <a:extLst>
                <a:ext uri="{FF2B5EF4-FFF2-40B4-BE49-F238E27FC236}">
                  <a16:creationId xmlns:a16="http://schemas.microsoft.com/office/drawing/2014/main" id="{1AEEB510-2436-4C2D-B232-564949A69D0D}"/>
                </a:ext>
              </a:extLst>
            </p:cNvPr>
            <p:cNvGrpSpPr/>
            <p:nvPr/>
          </p:nvGrpSpPr>
          <p:grpSpPr>
            <a:xfrm>
              <a:off x="4374697" y="3231267"/>
              <a:ext cx="3028772" cy="3150480"/>
              <a:chOff x="4374697" y="3231267"/>
              <a:chExt cx="3028772" cy="3150480"/>
            </a:xfrm>
          </p:grpSpPr>
          <p:sp>
            <p:nvSpPr>
              <p:cNvPr id="23" name="Rectangle 22">
                <a:extLst>
                  <a:ext uri="{FF2B5EF4-FFF2-40B4-BE49-F238E27FC236}">
                    <a16:creationId xmlns:a16="http://schemas.microsoft.com/office/drawing/2014/main" id="{A7A82BB7-042A-491F-811D-8C7D00CF4CC7}"/>
                  </a:ext>
                </a:extLst>
              </p:cNvPr>
              <p:cNvSpPr/>
              <p:nvPr/>
            </p:nvSpPr>
            <p:spPr>
              <a:xfrm>
                <a:off x="4698706" y="3231267"/>
                <a:ext cx="2380754" cy="646331"/>
              </a:xfrm>
              <a:prstGeom prst="rect">
                <a:avLst/>
              </a:prstGeom>
            </p:spPr>
            <p:txBody>
              <a:bodyPr wrap="square">
                <a:spAutoFit/>
              </a:bodyPr>
              <a:lstStyle/>
              <a:p>
                <a:pPr algn="ctr"/>
                <a:r>
                  <a:rPr lang="en-US" sz="3600" spc="300" dirty="0">
                    <a:solidFill>
                      <a:srgbClr val="33CCCC"/>
                    </a:solidFill>
                    <a:latin typeface="Adobe Clean" charset="0"/>
                    <a:ea typeface="Adobe Clean" charset="0"/>
                    <a:cs typeface="Adobe Clean" charset="0"/>
                  </a:rPr>
                  <a:t>DAY 2</a:t>
                </a:r>
              </a:p>
            </p:txBody>
          </p:sp>
          <p:sp>
            <p:nvSpPr>
              <p:cNvPr id="24" name="Rectangle 23">
                <a:extLst>
                  <a:ext uri="{FF2B5EF4-FFF2-40B4-BE49-F238E27FC236}">
                    <a16:creationId xmlns:a16="http://schemas.microsoft.com/office/drawing/2014/main" id="{01907362-065F-4B2F-85DE-B8A55DF40451}"/>
                  </a:ext>
                </a:extLst>
              </p:cNvPr>
              <p:cNvSpPr/>
              <p:nvPr/>
            </p:nvSpPr>
            <p:spPr>
              <a:xfrm>
                <a:off x="4481241" y="5624617"/>
                <a:ext cx="2815685" cy="757130"/>
              </a:xfrm>
              <a:prstGeom prst="rect">
                <a:avLst/>
              </a:prstGeom>
            </p:spPr>
            <p:txBody>
              <a:bodyPr wrap="square">
                <a:spAutoFit/>
              </a:bodyPr>
              <a:lstStyle/>
              <a:p>
                <a:pPr algn="ctr">
                  <a:lnSpc>
                    <a:spcPct val="90000"/>
                  </a:lnSpc>
                </a:pPr>
                <a:r>
                  <a:rPr lang="en-US" sz="2400" dirty="0">
                    <a:solidFill>
                      <a:srgbClr val="33CCCC"/>
                    </a:solidFill>
                    <a:latin typeface="Adobe Clean" charset="0"/>
                    <a:ea typeface="Adobe Clean" charset="0"/>
                    <a:cs typeface="Adobe Clean" charset="0"/>
                  </a:rPr>
                  <a:t>Signed football helmet</a:t>
                </a:r>
              </a:p>
            </p:txBody>
          </p:sp>
          <p:pic>
            <p:nvPicPr>
              <p:cNvPr id="25" name="Picture 24">
                <a:extLst>
                  <a:ext uri="{FF2B5EF4-FFF2-40B4-BE49-F238E27FC236}">
                    <a16:creationId xmlns:a16="http://schemas.microsoft.com/office/drawing/2014/main" id="{69B0BDB4-409B-413A-84A0-09DA2249660D}"/>
                  </a:ext>
                </a:extLst>
              </p:cNvPr>
              <p:cNvPicPr>
                <a:picLocks noChangeAspect="1"/>
              </p:cNvPicPr>
              <p:nvPr/>
            </p:nvPicPr>
            <p:blipFill rotWithShape="1">
              <a:blip r:embed="rId4">
                <a:extLst>
                  <a:ext uri="{28A0092B-C50C-407E-A947-70E740481C1C}">
                    <a14:useLocalDpi xmlns:a14="http://schemas.microsoft.com/office/drawing/2010/main" val="0"/>
                  </a:ext>
                </a:extLst>
              </a:blip>
              <a:srcRect r="7071"/>
              <a:stretch/>
            </p:blipFill>
            <p:spPr>
              <a:xfrm>
                <a:off x="4374697" y="3813474"/>
                <a:ext cx="3028772" cy="1705943"/>
              </a:xfrm>
              <a:prstGeom prst="rect">
                <a:avLst/>
              </a:prstGeom>
            </p:spPr>
          </p:pic>
        </p:grpSp>
        <p:grpSp>
          <p:nvGrpSpPr>
            <p:cNvPr id="17" name="Group 16">
              <a:extLst>
                <a:ext uri="{FF2B5EF4-FFF2-40B4-BE49-F238E27FC236}">
                  <a16:creationId xmlns:a16="http://schemas.microsoft.com/office/drawing/2014/main" id="{35FF36C3-CF1C-4D6E-AEC8-BBF7DB9B03F3}"/>
                </a:ext>
              </a:extLst>
            </p:cNvPr>
            <p:cNvGrpSpPr/>
            <p:nvPr/>
          </p:nvGrpSpPr>
          <p:grpSpPr>
            <a:xfrm>
              <a:off x="7767173" y="3231267"/>
              <a:ext cx="3038471" cy="3150480"/>
              <a:chOff x="8246036" y="3231267"/>
              <a:chExt cx="3038471" cy="3150480"/>
            </a:xfrm>
          </p:grpSpPr>
          <p:sp>
            <p:nvSpPr>
              <p:cNvPr id="18" name="Rectangle 17">
                <a:extLst>
                  <a:ext uri="{FF2B5EF4-FFF2-40B4-BE49-F238E27FC236}">
                    <a16:creationId xmlns:a16="http://schemas.microsoft.com/office/drawing/2014/main" id="{38B6099A-7AC0-4EF7-95C2-6897DC007180}"/>
                  </a:ext>
                </a:extLst>
              </p:cNvPr>
              <p:cNvSpPr/>
              <p:nvPr/>
            </p:nvSpPr>
            <p:spPr>
              <a:xfrm>
                <a:off x="8574894" y="3231267"/>
                <a:ext cx="2380754" cy="646331"/>
              </a:xfrm>
              <a:prstGeom prst="rect">
                <a:avLst/>
              </a:prstGeom>
            </p:spPr>
            <p:txBody>
              <a:bodyPr wrap="square">
                <a:spAutoFit/>
              </a:bodyPr>
              <a:lstStyle/>
              <a:p>
                <a:pPr algn="ctr"/>
                <a:r>
                  <a:rPr lang="en-US" sz="3600" spc="300" dirty="0">
                    <a:solidFill>
                      <a:srgbClr val="FF3366"/>
                    </a:solidFill>
                    <a:latin typeface="Adobe Clean" charset="0"/>
                    <a:ea typeface="Adobe Clean" charset="0"/>
                    <a:cs typeface="Adobe Clean" charset="0"/>
                  </a:rPr>
                  <a:t>DAY 3</a:t>
                </a:r>
              </a:p>
            </p:txBody>
          </p:sp>
          <p:sp>
            <p:nvSpPr>
              <p:cNvPr id="19" name="Rectangle 18">
                <a:extLst>
                  <a:ext uri="{FF2B5EF4-FFF2-40B4-BE49-F238E27FC236}">
                    <a16:creationId xmlns:a16="http://schemas.microsoft.com/office/drawing/2014/main" id="{906D8202-2BEE-4BBF-B3D4-D3F4DF136B71}"/>
                  </a:ext>
                </a:extLst>
              </p:cNvPr>
              <p:cNvSpPr/>
              <p:nvPr/>
            </p:nvSpPr>
            <p:spPr>
              <a:xfrm>
                <a:off x="8357429" y="5624617"/>
                <a:ext cx="2815685" cy="757130"/>
              </a:xfrm>
              <a:prstGeom prst="rect">
                <a:avLst/>
              </a:prstGeom>
            </p:spPr>
            <p:txBody>
              <a:bodyPr wrap="square">
                <a:spAutoFit/>
              </a:bodyPr>
              <a:lstStyle/>
              <a:p>
                <a:pPr algn="ctr">
                  <a:lnSpc>
                    <a:spcPct val="90000"/>
                  </a:lnSpc>
                </a:pPr>
                <a:r>
                  <a:rPr lang="en-US" sz="2400" dirty="0">
                    <a:solidFill>
                      <a:srgbClr val="FF3366"/>
                    </a:solidFill>
                    <a:latin typeface="Adobe Clean" charset="0"/>
                    <a:ea typeface="Adobe Clean" charset="0"/>
                    <a:cs typeface="Adobe Clean" charset="0"/>
                  </a:rPr>
                  <a:t>Amazon Echo Show &amp; Cloud Cam Bundle</a:t>
                </a:r>
              </a:p>
            </p:txBody>
          </p:sp>
          <p:grpSp>
            <p:nvGrpSpPr>
              <p:cNvPr id="20" name="Group 19">
                <a:extLst>
                  <a:ext uri="{FF2B5EF4-FFF2-40B4-BE49-F238E27FC236}">
                    <a16:creationId xmlns:a16="http://schemas.microsoft.com/office/drawing/2014/main" id="{93DB533E-7E2D-46A8-B9AB-9C4E3C01096F}"/>
                  </a:ext>
                </a:extLst>
              </p:cNvPr>
              <p:cNvGrpSpPr/>
              <p:nvPr/>
            </p:nvGrpSpPr>
            <p:grpSpPr>
              <a:xfrm>
                <a:off x="8246036" y="3813474"/>
                <a:ext cx="3038471" cy="1705943"/>
                <a:chOff x="8246036" y="3957664"/>
                <a:chExt cx="3038471" cy="1705943"/>
              </a:xfrm>
            </p:grpSpPr>
            <p:sp>
              <p:nvSpPr>
                <p:cNvPr id="21" name="Rectangle 20">
                  <a:extLst>
                    <a:ext uri="{FF2B5EF4-FFF2-40B4-BE49-F238E27FC236}">
                      <a16:creationId xmlns:a16="http://schemas.microsoft.com/office/drawing/2014/main" id="{612ADC73-4D9C-4689-9C6D-B39C2319A3F0}"/>
                    </a:ext>
                  </a:extLst>
                </p:cNvPr>
                <p:cNvSpPr/>
                <p:nvPr/>
              </p:nvSpPr>
              <p:spPr>
                <a:xfrm>
                  <a:off x="8246036" y="3957664"/>
                  <a:ext cx="3038471" cy="170594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2" name="Picture 21">
                  <a:extLst>
                    <a:ext uri="{FF2B5EF4-FFF2-40B4-BE49-F238E27FC236}">
                      <a16:creationId xmlns:a16="http://schemas.microsoft.com/office/drawing/2014/main" id="{7F215524-3E70-45CF-B715-FC00B7A290D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18214" y="4124835"/>
                  <a:ext cx="1894114" cy="1371600"/>
                </a:xfrm>
                <a:prstGeom prst="rect">
                  <a:avLst/>
                </a:prstGeom>
              </p:spPr>
            </p:pic>
          </p:grpSp>
        </p:grpSp>
      </p:grpSp>
      <p:grpSp>
        <p:nvGrpSpPr>
          <p:cNvPr id="47" name="Group 46">
            <a:extLst>
              <a:ext uri="{FF2B5EF4-FFF2-40B4-BE49-F238E27FC236}">
                <a16:creationId xmlns:a16="http://schemas.microsoft.com/office/drawing/2014/main" id="{7EF61192-0DA9-4E88-A101-F9220DCCDB53}"/>
              </a:ext>
            </a:extLst>
          </p:cNvPr>
          <p:cNvGrpSpPr/>
          <p:nvPr/>
        </p:nvGrpSpPr>
        <p:grpSpPr>
          <a:xfrm>
            <a:off x="3265714" y="1352270"/>
            <a:ext cx="6300550" cy="1866479"/>
            <a:chOff x="3265714" y="1302030"/>
            <a:chExt cx="6300550" cy="1866479"/>
          </a:xfrm>
        </p:grpSpPr>
        <p:sp>
          <p:nvSpPr>
            <p:cNvPr id="11" name="Rectangle 10">
              <a:extLst>
                <a:ext uri="{FF2B5EF4-FFF2-40B4-BE49-F238E27FC236}">
                  <a16:creationId xmlns:a16="http://schemas.microsoft.com/office/drawing/2014/main" id="{14017873-DC78-4DF7-B9A7-B220B0118BC6}"/>
                </a:ext>
              </a:extLst>
            </p:cNvPr>
            <p:cNvSpPr/>
            <p:nvPr/>
          </p:nvSpPr>
          <p:spPr>
            <a:xfrm>
              <a:off x="6398119" y="1606155"/>
              <a:ext cx="2080744" cy="1089529"/>
            </a:xfrm>
            <a:prstGeom prst="rect">
              <a:avLst/>
            </a:prstGeom>
          </p:spPr>
          <p:txBody>
            <a:bodyPr wrap="square">
              <a:spAutoFit/>
            </a:bodyPr>
            <a:lstStyle/>
            <a:p>
              <a:pPr>
                <a:lnSpc>
                  <a:spcPct val="90000"/>
                </a:lnSpc>
              </a:pPr>
              <a:r>
                <a:rPr lang="en-US" sz="7200" b="1" dirty="0">
                  <a:solidFill>
                    <a:schemeClr val="bg1"/>
                  </a:solidFill>
                  <a:effectLst>
                    <a:outerShdw blurRad="38100" dist="38100" dir="2700000" algn="tl">
                      <a:srgbClr val="000000">
                        <a:alpha val="43137"/>
                      </a:srgbClr>
                    </a:outerShdw>
                  </a:effectLst>
                  <a:latin typeface="Adobe Clean Black" panose="020B0A03020404020204" pitchFamily="34" charset="0"/>
                  <a:ea typeface="Adobe Clean" charset="0"/>
                  <a:cs typeface="Adobe Clean" charset="0"/>
                </a:rPr>
                <a:t>$10</a:t>
              </a:r>
              <a:endParaRPr lang="en-US" sz="2400" b="1" dirty="0">
                <a:solidFill>
                  <a:schemeClr val="bg1"/>
                </a:solidFill>
                <a:effectLst>
                  <a:outerShdw blurRad="38100" dist="38100" dir="2700000" algn="tl">
                    <a:srgbClr val="000000">
                      <a:alpha val="43137"/>
                    </a:srgbClr>
                  </a:outerShdw>
                </a:effectLst>
                <a:latin typeface="Adobe Clean Black" panose="020B0A03020404020204" pitchFamily="34" charset="0"/>
                <a:ea typeface="Adobe Clean" charset="0"/>
                <a:cs typeface="Adobe Clean" charset="0"/>
              </a:endParaRPr>
            </a:p>
          </p:txBody>
        </p:sp>
        <p:sp>
          <p:nvSpPr>
            <p:cNvPr id="41" name="Rectangle 40">
              <a:extLst>
                <a:ext uri="{FF2B5EF4-FFF2-40B4-BE49-F238E27FC236}">
                  <a16:creationId xmlns:a16="http://schemas.microsoft.com/office/drawing/2014/main" id="{75BD57C8-702C-4A64-8236-CFDEA5441D51}"/>
                </a:ext>
              </a:extLst>
            </p:cNvPr>
            <p:cNvSpPr/>
            <p:nvPr/>
          </p:nvSpPr>
          <p:spPr>
            <a:xfrm>
              <a:off x="7881507" y="1796976"/>
              <a:ext cx="1684757" cy="713144"/>
            </a:xfrm>
            <a:prstGeom prst="rect">
              <a:avLst/>
            </a:prstGeom>
          </p:spPr>
          <p:txBody>
            <a:bodyPr wrap="none">
              <a:spAutoFit/>
            </a:bodyPr>
            <a:lstStyle/>
            <a:p>
              <a:pPr>
                <a:lnSpc>
                  <a:spcPts val="2400"/>
                </a:lnSpc>
              </a:pPr>
              <a:r>
                <a:rPr lang="en-US" sz="2800" dirty="0">
                  <a:solidFill>
                    <a:schemeClr val="bg1"/>
                  </a:solidFill>
                  <a:effectLst>
                    <a:outerShdw blurRad="38100" dist="38100" dir="2700000" algn="tl">
                      <a:srgbClr val="000000">
                        <a:alpha val="43137"/>
                      </a:srgbClr>
                    </a:outerShdw>
                  </a:effectLst>
                  <a:latin typeface="Adobe Clean" charset="0"/>
                  <a:ea typeface="Adobe Clean" charset="0"/>
                  <a:cs typeface="Adobe Clean" charset="0"/>
                </a:rPr>
                <a:t>Starbucks </a:t>
              </a:r>
            </a:p>
            <a:p>
              <a:pPr>
                <a:lnSpc>
                  <a:spcPts val="2400"/>
                </a:lnSpc>
              </a:pPr>
              <a:r>
                <a:rPr lang="en-US" sz="2800" dirty="0">
                  <a:solidFill>
                    <a:schemeClr val="bg1"/>
                  </a:solidFill>
                  <a:effectLst>
                    <a:outerShdw blurRad="38100" dist="38100" dir="2700000" algn="tl">
                      <a:srgbClr val="000000">
                        <a:alpha val="43137"/>
                      </a:srgbClr>
                    </a:outerShdw>
                  </a:effectLst>
                  <a:latin typeface="Adobe Clean" charset="0"/>
                  <a:ea typeface="Adobe Clean" charset="0"/>
                  <a:cs typeface="Adobe Clean" charset="0"/>
                </a:rPr>
                <a:t>Card</a:t>
              </a:r>
              <a:endParaRPr lang="en-US" sz="2800" dirty="0">
                <a:effectLst>
                  <a:outerShdw blurRad="38100" dist="38100" dir="2700000" algn="tl">
                    <a:srgbClr val="000000">
                      <a:alpha val="43137"/>
                    </a:srgbClr>
                  </a:outerShdw>
                </a:effectLst>
              </a:endParaRPr>
            </a:p>
          </p:txBody>
        </p:sp>
        <p:sp>
          <p:nvSpPr>
            <p:cNvPr id="46" name="Isosceles Triangle 45">
              <a:extLst>
                <a:ext uri="{FF2B5EF4-FFF2-40B4-BE49-F238E27FC236}">
                  <a16:creationId xmlns:a16="http://schemas.microsoft.com/office/drawing/2014/main" id="{7E94AB32-C38E-4E58-ADA7-AC555E98E03C}"/>
                </a:ext>
              </a:extLst>
            </p:cNvPr>
            <p:cNvSpPr/>
            <p:nvPr/>
          </p:nvSpPr>
          <p:spPr>
            <a:xfrm rot="4170895">
              <a:off x="3445618" y="1704277"/>
              <a:ext cx="408891" cy="678560"/>
            </a:xfrm>
            <a:prstGeom prst="triangle">
              <a:avLst>
                <a:gd name="adj" fmla="val 49011"/>
              </a:avLst>
            </a:prstGeom>
            <a:solidFill>
              <a:srgbClr val="269D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32485B0B-45FB-4B6C-BDE9-A88EC8AF78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92426" y="1302030"/>
              <a:ext cx="2952121" cy="1866479"/>
            </a:xfrm>
            <a:prstGeom prst="rect">
              <a:avLst/>
            </a:prstGeom>
            <a:effectLst>
              <a:outerShdw blurRad="63500" sx="102000" sy="102000" algn="ctr" rotWithShape="0">
                <a:prstClr val="black">
                  <a:alpha val="40000"/>
                </a:prstClr>
              </a:outerShdw>
            </a:effectLst>
          </p:spPr>
        </p:pic>
        <p:sp>
          <p:nvSpPr>
            <p:cNvPr id="45" name="Arrow: Pentagon 44">
              <a:extLst>
                <a:ext uri="{FF2B5EF4-FFF2-40B4-BE49-F238E27FC236}">
                  <a16:creationId xmlns:a16="http://schemas.microsoft.com/office/drawing/2014/main" id="{3225C720-67B6-47C3-BCD3-D7A25B4976A9}"/>
                </a:ext>
              </a:extLst>
            </p:cNvPr>
            <p:cNvSpPr/>
            <p:nvPr/>
          </p:nvSpPr>
          <p:spPr>
            <a:xfrm>
              <a:off x="3265714" y="1427256"/>
              <a:ext cx="2064937" cy="563855"/>
            </a:xfrm>
            <a:prstGeom prst="homePlate">
              <a:avLst>
                <a:gd name="adj" fmla="val 17923"/>
              </a:avLst>
            </a:prstGeom>
            <a:solidFill>
              <a:srgbClr val="33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0F5AF5-5EDB-4164-98D5-2D5D44E766CB}"/>
                </a:ext>
              </a:extLst>
            </p:cNvPr>
            <p:cNvSpPr/>
            <p:nvPr/>
          </p:nvSpPr>
          <p:spPr>
            <a:xfrm>
              <a:off x="3370037" y="1400213"/>
              <a:ext cx="1875203" cy="584775"/>
            </a:xfrm>
            <a:prstGeom prst="rect">
              <a:avLst/>
            </a:prstGeom>
          </p:spPr>
          <p:txBody>
            <a:bodyPr wrap="square">
              <a:spAutoFit/>
            </a:bodyPr>
            <a:lstStyle/>
            <a:p>
              <a:r>
                <a:rPr lang="en-US" sz="2000" dirty="0">
                  <a:solidFill>
                    <a:schemeClr val="bg1"/>
                  </a:solidFill>
                  <a:latin typeface="Adobe Clean" charset="0"/>
                  <a:ea typeface="Adobe Clean" charset="0"/>
                  <a:cs typeface="Adobe Clean" charset="0"/>
                </a:rPr>
                <a:t>SESSION PRIZE </a:t>
              </a:r>
            </a:p>
            <a:p>
              <a:r>
                <a:rPr lang="en-US" sz="1200" dirty="0">
                  <a:solidFill>
                    <a:schemeClr val="bg1"/>
                  </a:solidFill>
                  <a:latin typeface="Adobe Clean" charset="0"/>
                  <a:ea typeface="Adobe Clean" charset="0"/>
                  <a:cs typeface="Adobe Clean" charset="0"/>
                </a:rPr>
                <a:t>one per session</a:t>
              </a:r>
            </a:p>
          </p:txBody>
        </p:sp>
      </p:grpSp>
    </p:spTree>
    <p:extLst>
      <p:ext uri="{BB962C8B-B14F-4D97-AF65-F5344CB8AC3E}">
        <p14:creationId xmlns:p14="http://schemas.microsoft.com/office/powerpoint/2010/main" val="18949276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260395" y="1991749"/>
            <a:ext cx="1699874" cy="1910283"/>
          </a:xfrm>
          <a:prstGeom prst="rect">
            <a:avLst/>
          </a:prstGeom>
        </p:spPr>
      </p:pic>
      <p:sp>
        <p:nvSpPr>
          <p:cNvPr id="4" name="Slide Number Placeholder 3"/>
          <p:cNvSpPr>
            <a:spLocks noGrp="1"/>
          </p:cNvSpPr>
          <p:nvPr>
            <p:ph type="sldNum" sz="quarter" idx="12"/>
          </p:nvPr>
        </p:nvSpPr>
        <p:spPr/>
        <p:txBody>
          <a:bodyPr/>
          <a:lstStyle/>
          <a:p>
            <a:pPr algn="ctr"/>
            <a:fld id="{90156F56-D5AE-4C6F-B826-C69D1BC521BB}" type="slidenum">
              <a:rPr lang="en-US" sz="1200" smtClean="0">
                <a:solidFill>
                  <a:schemeClr val="bg1">
                    <a:lumMod val="50000"/>
                  </a:schemeClr>
                </a:solidFill>
                <a:latin typeface="Calibri" panose="020F0502020204030204" pitchFamily="34" charset="0"/>
                <a:cs typeface="Calibri" panose="020F0502020204030204" pitchFamily="34" charset="0"/>
              </a:rPr>
              <a:pPr algn="ctr"/>
              <a:t>26</a:t>
            </a:fld>
            <a:endParaRPr lang="en-US" sz="1200" dirty="0">
              <a:solidFill>
                <a:schemeClr val="bg1">
                  <a:lumMod val="50000"/>
                </a:schemeClr>
              </a:solidFill>
              <a:latin typeface="Calibri" panose="020F0502020204030204" pitchFamily="34" charset="0"/>
              <a:cs typeface="Calibri" panose="020F0502020204030204" pitchFamily="34" charset="0"/>
            </a:endParaRPr>
          </a:p>
        </p:txBody>
      </p:sp>
      <p:sp>
        <p:nvSpPr>
          <p:cNvPr id="7" name="Rectangle 6"/>
          <p:cNvSpPr/>
          <p:nvPr/>
        </p:nvSpPr>
        <p:spPr>
          <a:xfrm>
            <a:off x="8613057" y="4886744"/>
            <a:ext cx="2376858" cy="1015663"/>
          </a:xfrm>
          <a:prstGeom prst="rect">
            <a:avLst/>
          </a:prstGeom>
        </p:spPr>
        <p:txBody>
          <a:bodyPr wrap="square">
            <a:spAutoFit/>
          </a:bodyPr>
          <a:lstStyle/>
          <a:p>
            <a:pPr algn="ctr"/>
            <a:r>
              <a:rPr lang="en-US" sz="2000" dirty="0">
                <a:solidFill>
                  <a:schemeClr val="bg1"/>
                </a:solidFill>
                <a:latin typeface="Adobe Clean Light" charset="0"/>
                <a:ea typeface="Adobe Clean Light" charset="0"/>
                <a:cs typeface="Adobe Clean Light" charset="0"/>
              </a:rPr>
              <a:t>See live speaker sessions at the </a:t>
            </a:r>
            <a:r>
              <a:rPr lang="en-US" sz="2000" b="1" dirty="0">
                <a:solidFill>
                  <a:schemeClr val="bg1"/>
                </a:solidFill>
                <a:latin typeface="Adobe Clean" charset="0"/>
                <a:ea typeface="Adobe Clean" charset="0"/>
                <a:cs typeface="Adobe Clean" charset="0"/>
              </a:rPr>
              <a:t>Experience Theater</a:t>
            </a:r>
            <a:r>
              <a:rPr lang="en-US" sz="2000" dirty="0">
                <a:solidFill>
                  <a:schemeClr val="bg1"/>
                </a:solidFill>
                <a:latin typeface="Adobe Clean Light" charset="0"/>
                <a:ea typeface="Adobe Clean Light" charset="0"/>
                <a:cs typeface="Adobe Clean Light" charset="0"/>
              </a:rPr>
              <a:t>.</a:t>
            </a:r>
            <a:endParaRPr lang="en-US" sz="2400" dirty="0">
              <a:solidFill>
                <a:schemeClr val="bg1"/>
              </a:solidFill>
              <a:latin typeface="Adobe Clean Light" charset="0"/>
              <a:ea typeface="Adobe Clean Light" charset="0"/>
              <a:cs typeface="Adobe Clean Light" charset="0"/>
            </a:endParaRPr>
          </a:p>
        </p:txBody>
      </p:sp>
      <p:sp>
        <p:nvSpPr>
          <p:cNvPr id="8" name="Rectangle 7"/>
          <p:cNvSpPr/>
          <p:nvPr/>
        </p:nvSpPr>
        <p:spPr>
          <a:xfrm>
            <a:off x="662864" y="4892913"/>
            <a:ext cx="3132407" cy="1015663"/>
          </a:xfrm>
          <a:prstGeom prst="rect">
            <a:avLst/>
          </a:prstGeom>
        </p:spPr>
        <p:txBody>
          <a:bodyPr wrap="square">
            <a:spAutoFit/>
          </a:bodyPr>
          <a:lstStyle/>
          <a:p>
            <a:pPr algn="ctr"/>
            <a:r>
              <a:rPr lang="en-US" sz="2000" dirty="0">
                <a:solidFill>
                  <a:schemeClr val="bg1"/>
                </a:solidFill>
                <a:latin typeface="Adobe Clean Light" charset="0"/>
                <a:ea typeface="Adobe Clean Light" charset="0"/>
                <a:cs typeface="Adobe Clean Light" charset="0"/>
              </a:rPr>
              <a:t>Get your </a:t>
            </a:r>
            <a:r>
              <a:rPr lang="en-US" sz="2000" b="1" dirty="0">
                <a:solidFill>
                  <a:schemeClr val="bg1"/>
                </a:solidFill>
                <a:latin typeface="Adobe Clean" charset="0"/>
                <a:ea typeface="Adobe Clean" charset="0"/>
                <a:cs typeface="Adobe Clean" charset="0"/>
              </a:rPr>
              <a:t>SUMMIT </a:t>
            </a:r>
            <a:r>
              <a:rPr lang="en-US" sz="2000" b="1" dirty="0" err="1">
                <a:solidFill>
                  <a:schemeClr val="bg1"/>
                </a:solidFill>
                <a:latin typeface="Adobe Clean" charset="0"/>
                <a:ea typeface="Adobe Clean" charset="0"/>
                <a:cs typeface="Adobe Clean" charset="0"/>
              </a:rPr>
              <a:t>SELFie</a:t>
            </a:r>
            <a:r>
              <a:rPr lang="en-US" sz="2000" b="1" dirty="0">
                <a:solidFill>
                  <a:schemeClr val="bg1"/>
                </a:solidFill>
                <a:latin typeface="Adobe Clean" charset="0"/>
                <a:ea typeface="Adobe Clean" charset="0"/>
                <a:cs typeface="Adobe Clean" charset="0"/>
              </a:rPr>
              <a:t>!</a:t>
            </a:r>
            <a:r>
              <a:rPr lang="en-US" sz="2000" dirty="0">
                <a:solidFill>
                  <a:schemeClr val="bg1"/>
                </a:solidFill>
                <a:latin typeface="Adobe Clean Light" charset="0"/>
                <a:ea typeface="Adobe Clean Light" charset="0"/>
                <a:cs typeface="Adobe Clean Light" charset="0"/>
              </a:rPr>
              <a:t>. Share with friends, earn badges, and win prizes.</a:t>
            </a:r>
            <a:endParaRPr lang="en-US" sz="2400" dirty="0">
              <a:solidFill>
                <a:schemeClr val="bg1"/>
              </a:solidFill>
              <a:latin typeface="Adobe Clean Light" charset="0"/>
              <a:ea typeface="Adobe Clean Light" charset="0"/>
              <a:cs typeface="Adobe Clean Light" charset="0"/>
            </a:endParaRPr>
          </a:p>
        </p:txBody>
      </p:sp>
      <p:sp>
        <p:nvSpPr>
          <p:cNvPr id="9" name="Rectangle 8"/>
          <p:cNvSpPr/>
          <p:nvPr/>
        </p:nvSpPr>
        <p:spPr>
          <a:xfrm>
            <a:off x="4618369" y="4886744"/>
            <a:ext cx="2952085" cy="1015663"/>
          </a:xfrm>
          <a:prstGeom prst="rect">
            <a:avLst/>
          </a:prstGeom>
        </p:spPr>
        <p:txBody>
          <a:bodyPr wrap="square">
            <a:spAutoFit/>
          </a:bodyPr>
          <a:lstStyle/>
          <a:p>
            <a:pPr algn="ctr"/>
            <a:r>
              <a:rPr lang="en-US" sz="2000" dirty="0">
                <a:solidFill>
                  <a:schemeClr val="bg1"/>
                </a:solidFill>
                <a:latin typeface="Adobe Clean Light" charset="0"/>
                <a:ea typeface="Adobe Clean Light" charset="0"/>
                <a:cs typeface="Adobe Clean Light" charset="0"/>
              </a:rPr>
              <a:t>Talk with our </a:t>
            </a:r>
          </a:p>
          <a:p>
            <a:pPr algn="ctr"/>
            <a:r>
              <a:rPr lang="en-US" sz="2000" b="1" dirty="0">
                <a:solidFill>
                  <a:schemeClr val="bg1"/>
                </a:solidFill>
                <a:latin typeface="Adobe Clean" charset="0"/>
                <a:ea typeface="Adobe Clean" charset="0"/>
                <a:cs typeface="Adobe Clean" charset="0"/>
              </a:rPr>
              <a:t>Experience Experts</a:t>
            </a:r>
            <a:r>
              <a:rPr lang="en-US" sz="2000" dirty="0">
                <a:solidFill>
                  <a:schemeClr val="bg1"/>
                </a:solidFill>
                <a:latin typeface="Adobe Clean Light" charset="0"/>
                <a:ea typeface="Adobe Clean Light" charset="0"/>
                <a:cs typeface="Adobe Clean Light" charset="0"/>
              </a:rPr>
              <a:t> from Services &amp; Learning.</a:t>
            </a:r>
            <a:endParaRPr lang="en-US" sz="2400" dirty="0">
              <a:solidFill>
                <a:schemeClr val="bg1"/>
              </a:solidFill>
              <a:latin typeface="Adobe Clean Light" charset="0"/>
              <a:ea typeface="Adobe Clean Light" charset="0"/>
              <a:cs typeface="Adobe Clean Light" charset="0"/>
            </a:endParaRPr>
          </a:p>
        </p:txBody>
      </p:sp>
      <p:grpSp>
        <p:nvGrpSpPr>
          <p:cNvPr id="19" name="Group 18"/>
          <p:cNvGrpSpPr/>
          <p:nvPr/>
        </p:nvGrpSpPr>
        <p:grpSpPr>
          <a:xfrm>
            <a:off x="811268" y="1795335"/>
            <a:ext cx="2844500" cy="2923951"/>
            <a:chOff x="346530" y="595075"/>
            <a:chExt cx="5301060" cy="5449125"/>
          </a:xfrm>
        </p:grpSpPr>
        <p:pic>
          <p:nvPicPr>
            <p:cNvPr id="12" name="Picture 11"/>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46530" y="595075"/>
              <a:ext cx="5273100" cy="2966119"/>
            </a:xfrm>
            <a:prstGeom prst="rect">
              <a:avLst/>
            </a:prstGeom>
          </p:spPr>
        </p:pic>
        <p:pic>
          <p:nvPicPr>
            <p:cNvPr id="13" name="Picture 12"/>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2973977" y="1460244"/>
              <a:ext cx="2673613" cy="4583956"/>
            </a:xfrm>
            <a:prstGeom prst="rect">
              <a:avLst/>
            </a:prstGeom>
          </p:spPr>
        </p:pic>
        <p:grpSp>
          <p:nvGrpSpPr>
            <p:cNvPr id="14" name="Group 13"/>
            <p:cNvGrpSpPr/>
            <p:nvPr/>
          </p:nvGrpSpPr>
          <p:grpSpPr>
            <a:xfrm>
              <a:off x="837274" y="3337476"/>
              <a:ext cx="2048421" cy="2706724"/>
              <a:chOff x="3797638" y="-566832"/>
              <a:chExt cx="5190063" cy="6858000"/>
            </a:xfrm>
          </p:grpSpPr>
          <p:pic>
            <p:nvPicPr>
              <p:cNvPr id="15" name="Picture 14"/>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3797638" y="-566832"/>
                <a:ext cx="5190063" cy="6858000"/>
              </a:xfrm>
              <a:prstGeom prst="rect">
                <a:avLst/>
              </a:prstGeom>
            </p:spPr>
          </p:pic>
          <p:pic>
            <p:nvPicPr>
              <p:cNvPr id="17" name="Picture 16"/>
              <p:cNvPicPr>
                <a:picLocks noChangeAspect="1"/>
              </p:cNvPicPr>
              <p:nvPr/>
            </p:nvPicPr>
            <p:blipFill rotWithShape="1">
              <a:blip r:embed="rId7" cstate="email">
                <a:extLst>
                  <a:ext uri="{28A0092B-C50C-407E-A947-70E740481C1C}">
                    <a14:useLocalDpi xmlns:a14="http://schemas.microsoft.com/office/drawing/2010/main"/>
                  </a:ext>
                </a:extLst>
              </a:blip>
              <a:srcRect l="6036" t="-429" r="2578" b="1997"/>
              <a:stretch/>
            </p:blipFill>
            <p:spPr>
              <a:xfrm>
                <a:off x="4104100" y="98460"/>
                <a:ext cx="4639648" cy="4418761"/>
              </a:xfrm>
              <a:prstGeom prst="rect">
                <a:avLst/>
              </a:prstGeom>
              <a:ln w="63500">
                <a:noFill/>
                <a:prstDash val="sysDash"/>
              </a:ln>
            </p:spPr>
          </p:pic>
        </p:grpSp>
      </p:grpSp>
      <p:sp>
        <p:nvSpPr>
          <p:cNvPr id="20" name="Title 4">
            <a:extLst>
              <a:ext uri="{FF2B5EF4-FFF2-40B4-BE49-F238E27FC236}">
                <a16:creationId xmlns:a16="http://schemas.microsoft.com/office/drawing/2014/main" id="{ECA0FEA6-3025-4569-8F7B-88E56F35131F}"/>
              </a:ext>
            </a:extLst>
          </p:cNvPr>
          <p:cNvSpPr txBox="1">
            <a:spLocks/>
          </p:cNvSpPr>
          <p:nvPr/>
        </p:nvSpPr>
        <p:spPr>
          <a:xfrm>
            <a:off x="304721" y="1172590"/>
            <a:ext cx="11579384" cy="437502"/>
          </a:xfrm>
          <a:prstGeom prst="rect">
            <a:avLst/>
          </a:prstGeom>
        </p:spPr>
        <p:txBody>
          <a:bodyPr vert="horz" lIns="108829" tIns="54414" rIns="108829" bIns="54414" rtlCol="0" anchor="ctr">
            <a:noAutofit/>
          </a:bodyPr>
          <a:lstStyle>
            <a:lvl1pPr algn="l" defTabSz="1088291" rtl="0" eaLnBrk="1" latinLnBrk="0" hangingPunct="1">
              <a:spcBef>
                <a:spcPct val="0"/>
              </a:spcBef>
              <a:buNone/>
              <a:defRPr sz="3200" b="0" i="0" u="none" kern="1200">
                <a:solidFill>
                  <a:schemeClr val="bg1"/>
                </a:solidFill>
                <a:latin typeface="Adobe Clean Light" pitchFamily="34" charset="0"/>
                <a:ea typeface="+mj-ea"/>
                <a:cs typeface="+mj-cs"/>
              </a:defRPr>
            </a:lvl1pPr>
          </a:lstStyle>
          <a:p>
            <a:pPr algn="ctr"/>
            <a:r>
              <a:rPr lang="en-US" sz="1600" b="1" dirty="0">
                <a:latin typeface="Adobe Clean" charset="0"/>
                <a:ea typeface="Adobe Clean" charset="0"/>
                <a:cs typeface="Adobe Clean" charset="0"/>
              </a:rPr>
              <a:t>JOIN US IN THE COMMUNITY PAVILION</a:t>
            </a:r>
          </a:p>
        </p:txBody>
      </p:sp>
      <p:pic>
        <p:nvPicPr>
          <p:cNvPr id="21" name="Picture 20"/>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4196089" y="1824831"/>
            <a:ext cx="2899810" cy="3258745"/>
          </a:xfrm>
          <a:prstGeom prst="rect">
            <a:avLst/>
          </a:prstGeom>
        </p:spPr>
      </p:pic>
      <p:pic>
        <p:nvPicPr>
          <p:cNvPr id="24" name="Picture 23"/>
          <p:cNvPicPr>
            <a:picLocks noChangeAspect="1"/>
          </p:cNvPicPr>
          <p:nvPr/>
        </p:nvPicPr>
        <p:blipFill rotWithShape="1">
          <a:blip r:embed="rId9">
            <a:extLst>
              <a:ext uri="{BEBA8EAE-BF5A-486C-A8C5-ECC9F3942E4B}">
                <a14:imgProps xmlns:a14="http://schemas.microsoft.com/office/drawing/2010/main">
                  <a14:imgLayer r:embed="rId10">
                    <a14:imgEffect>
                      <a14:saturation sat="137000"/>
                    </a14:imgEffect>
                  </a14:imgLayer>
                </a14:imgProps>
              </a:ext>
            </a:extLst>
          </a:blip>
          <a:srcRect l="9413" t="7377" r="16096" b="-1369"/>
          <a:stretch/>
        </p:blipFill>
        <p:spPr>
          <a:xfrm>
            <a:off x="8596621" y="2259577"/>
            <a:ext cx="2611111" cy="2399758"/>
          </a:xfrm>
          <a:prstGeom prst="rect">
            <a:avLst/>
          </a:prstGeom>
        </p:spPr>
      </p:pic>
      <p:pic>
        <p:nvPicPr>
          <p:cNvPr id="26" name="Picture 25"/>
          <p:cNvPicPr>
            <a:picLocks noChangeAspect="1"/>
          </p:cNvPicPr>
          <p:nvPr/>
        </p:nvPicPr>
        <p:blipFill>
          <a:blip r:embed="rId11"/>
          <a:stretch>
            <a:fillRect/>
          </a:stretch>
        </p:blipFill>
        <p:spPr>
          <a:xfrm>
            <a:off x="2780969" y="556844"/>
            <a:ext cx="6369688" cy="627236"/>
          </a:xfrm>
          <a:prstGeom prst="rect">
            <a:avLst/>
          </a:prstGeom>
        </p:spPr>
      </p:pic>
    </p:spTree>
    <p:extLst>
      <p:ext uri="{BB962C8B-B14F-4D97-AF65-F5344CB8AC3E}">
        <p14:creationId xmlns:p14="http://schemas.microsoft.com/office/powerpoint/2010/main" val="3641874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4812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Adobe User Experience Design Engagement</a:t>
            </a:r>
          </a:p>
        </p:txBody>
      </p:sp>
      <p:sp>
        <p:nvSpPr>
          <p:cNvPr id="6" name="Content Placeholder 5"/>
          <p:cNvSpPr>
            <a:spLocks noGrp="1"/>
          </p:cNvSpPr>
          <p:nvPr>
            <p:ph idx="1"/>
          </p:nvPr>
        </p:nvSpPr>
        <p:spPr/>
        <p:txBody>
          <a:bodyPr>
            <a:normAutofit/>
          </a:bodyPr>
          <a:lstStyle/>
          <a:p>
            <a:pPr marL="9525" indent="0">
              <a:buNone/>
            </a:pPr>
            <a:r>
              <a:rPr lang="en-US"/>
              <a:t>Some members </a:t>
            </a:r>
            <a:r>
              <a:rPr lang="en-US" dirty="0"/>
              <a:t>Adobe’s User Experience Design group will be joining us today. </a:t>
            </a:r>
          </a:p>
          <a:p>
            <a:pPr marL="9525" indent="0">
              <a:buNone/>
            </a:pPr>
            <a:r>
              <a:rPr lang="en-US" dirty="0"/>
              <a:t> </a:t>
            </a:r>
          </a:p>
          <a:p>
            <a:pPr marL="9525" indent="0">
              <a:buNone/>
            </a:pPr>
            <a:r>
              <a:rPr lang="en-US" dirty="0"/>
              <a:t>They are here to learn by observing your experiences. </a:t>
            </a:r>
          </a:p>
          <a:p>
            <a:pPr marL="9525" indent="0">
              <a:buNone/>
            </a:pPr>
            <a:r>
              <a:rPr lang="en-US" dirty="0"/>
              <a:t> </a:t>
            </a:r>
          </a:p>
          <a:p>
            <a:pPr marL="9525" indent="0">
              <a:buNone/>
            </a:pPr>
            <a:r>
              <a:rPr lang="en-US" dirty="0"/>
              <a:t>While you should bring specific questions to your designated TAs, the Adobe Design TAs will be happy to hear any critiques, pain points, or suggestions on user experience you may like to share. </a:t>
            </a:r>
          </a:p>
          <a:p>
            <a:pPr marL="9525" indent="0">
              <a:buNone/>
            </a:pPr>
            <a:r>
              <a:rPr lang="en-US" dirty="0"/>
              <a:t> </a:t>
            </a:r>
          </a:p>
          <a:p>
            <a:pPr marL="9525" indent="0">
              <a:buNone/>
            </a:pPr>
            <a:r>
              <a:rPr lang="en-US" dirty="0"/>
              <a:t>They can be identified by the gray Community Engagement t-shirts.</a:t>
            </a: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3</a:t>
            </a:fld>
            <a:endParaRPr lang="en-US" dirty="0"/>
          </a:p>
        </p:txBody>
      </p:sp>
    </p:spTree>
    <p:extLst>
      <p:ext uri="{BB962C8B-B14F-4D97-AF65-F5344CB8AC3E}">
        <p14:creationId xmlns:p14="http://schemas.microsoft.com/office/powerpoint/2010/main" val="583772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4</a:t>
            </a:fld>
            <a:endParaRPr lang="en-US" dirty="0"/>
          </a:p>
        </p:txBody>
      </p:sp>
      <p:sp>
        <p:nvSpPr>
          <p:cNvPr id="6" name="Rectangle 5"/>
          <p:cNvSpPr>
            <a:spLocks noChangeArrowheads="1"/>
          </p:cNvSpPr>
          <p:nvPr/>
        </p:nvSpPr>
        <p:spPr bwMode="gray">
          <a:xfrm>
            <a:off x="861716" y="261448"/>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charset="0"/>
                <a:ea typeface="Adobe Clean" charset="0"/>
                <a:cs typeface="Adobe Clean" charset="0"/>
              </a:rPr>
              <a:t>1  |  Welcome and Overview</a:t>
            </a:r>
          </a:p>
        </p:txBody>
      </p:sp>
      <p:sp>
        <p:nvSpPr>
          <p:cNvPr id="7" name="Rectangle 5"/>
          <p:cNvSpPr>
            <a:spLocks noChangeArrowheads="1"/>
          </p:cNvSpPr>
          <p:nvPr/>
        </p:nvSpPr>
        <p:spPr bwMode="gray">
          <a:xfrm>
            <a:off x="819183" y="972830"/>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2  |  Experience Fragments</a:t>
            </a:r>
          </a:p>
        </p:txBody>
      </p:sp>
      <p:sp>
        <p:nvSpPr>
          <p:cNvPr id="8" name="Rectangle 7"/>
          <p:cNvSpPr>
            <a:spLocks noChangeArrowheads="1"/>
          </p:cNvSpPr>
          <p:nvPr/>
        </p:nvSpPr>
        <p:spPr bwMode="gray">
          <a:xfrm>
            <a:off x="819182" y="1712813"/>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3  |  Content Fragment Models &amp; Instances</a:t>
            </a:r>
          </a:p>
        </p:txBody>
      </p:sp>
      <p:sp>
        <p:nvSpPr>
          <p:cNvPr id="9" name="Rectangle 8"/>
          <p:cNvSpPr>
            <a:spLocks noChangeArrowheads="1"/>
          </p:cNvSpPr>
          <p:nvPr/>
        </p:nvSpPr>
        <p:spPr bwMode="gray">
          <a:xfrm>
            <a:off x="819181" y="235728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4  |  Component Exporter (Advanced)</a:t>
            </a:r>
          </a:p>
        </p:txBody>
      </p:sp>
    </p:spTree>
    <p:extLst>
      <p:ext uri="{BB962C8B-B14F-4D97-AF65-F5344CB8AC3E}">
        <p14:creationId xmlns:p14="http://schemas.microsoft.com/office/powerpoint/2010/main" val="240291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984531" y="173743"/>
            <a:ext cx="10300691" cy="3358377"/>
            <a:chOff x="984531" y="173743"/>
            <a:chExt cx="10300691" cy="3358377"/>
          </a:xfrm>
        </p:grpSpPr>
        <p:pic>
          <p:nvPicPr>
            <p:cNvPr id="22" name="Picture 21"/>
            <p:cNvPicPr>
              <a:picLocks noChangeAspect="1"/>
            </p:cNvPicPr>
            <p:nvPr/>
          </p:nvPicPr>
          <p:blipFill>
            <a:blip r:embed="rId2"/>
            <a:stretch>
              <a:fillRect/>
            </a:stretch>
          </p:blipFill>
          <p:spPr>
            <a:xfrm>
              <a:off x="984531" y="173743"/>
              <a:ext cx="2457915" cy="3358377"/>
            </a:xfrm>
            <a:prstGeom prst="rect">
              <a:avLst/>
            </a:prstGeom>
          </p:spPr>
        </p:pic>
        <p:pic>
          <p:nvPicPr>
            <p:cNvPr id="23" name="Picture 22"/>
            <p:cNvPicPr>
              <a:picLocks noChangeAspect="1"/>
            </p:cNvPicPr>
            <p:nvPr/>
          </p:nvPicPr>
          <p:blipFill>
            <a:blip r:embed="rId3"/>
            <a:stretch>
              <a:fillRect/>
            </a:stretch>
          </p:blipFill>
          <p:spPr>
            <a:xfrm>
              <a:off x="4751446" y="173743"/>
              <a:ext cx="2685929" cy="3358377"/>
            </a:xfrm>
            <a:prstGeom prst="rect">
              <a:avLst/>
            </a:prstGeom>
          </p:spPr>
        </p:pic>
        <p:pic>
          <p:nvPicPr>
            <p:cNvPr id="24" name="Picture 23"/>
            <p:cNvPicPr>
              <a:picLocks noChangeAspect="1"/>
            </p:cNvPicPr>
            <p:nvPr/>
          </p:nvPicPr>
          <p:blipFill>
            <a:blip r:embed="rId4"/>
            <a:stretch>
              <a:fillRect/>
            </a:stretch>
          </p:blipFill>
          <p:spPr>
            <a:xfrm>
              <a:off x="8591564" y="173743"/>
              <a:ext cx="2693658" cy="3358377"/>
            </a:xfrm>
            <a:prstGeom prst="rect">
              <a:avLst/>
            </a:prstGeom>
          </p:spPr>
        </p:pic>
      </p:gr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5</a:t>
            </a:fld>
            <a:endParaRPr lang="en-US" dirty="0"/>
          </a:p>
        </p:txBody>
      </p:sp>
      <p:sp>
        <p:nvSpPr>
          <p:cNvPr id="9" name="Rectangle 5"/>
          <p:cNvSpPr>
            <a:spLocks noChangeArrowheads="1"/>
          </p:cNvSpPr>
          <p:nvPr/>
        </p:nvSpPr>
        <p:spPr bwMode="gray">
          <a:xfrm>
            <a:off x="576840" y="1824508"/>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000" noProof="1">
                <a:solidFill>
                  <a:schemeClr val="bg2">
                    <a:lumMod val="25000"/>
                  </a:schemeClr>
                </a:solidFill>
                <a:latin typeface="Adobe Clean Light" pitchFamily="34" charset="0"/>
                <a:cs typeface="Arial" pitchFamily="34" charset="0"/>
              </a:rPr>
              <a:t>What is an </a:t>
            </a:r>
          </a:p>
          <a:p>
            <a:pPr algn="ctr">
              <a:spcAft>
                <a:spcPct val="20000"/>
              </a:spcAft>
            </a:pPr>
            <a:r>
              <a:rPr lang="en-US" sz="2000" noProof="1">
                <a:solidFill>
                  <a:schemeClr val="bg2">
                    <a:lumMod val="25000"/>
                  </a:schemeClr>
                </a:solidFill>
                <a:latin typeface="Adobe Clean Light" pitchFamily="34" charset="0"/>
                <a:cs typeface="Arial" pitchFamily="34" charset="0"/>
              </a:rPr>
              <a:t>Experience Fragment (XF)</a:t>
            </a:r>
          </a:p>
        </p:txBody>
      </p:sp>
      <p:sp>
        <p:nvSpPr>
          <p:cNvPr id="10" name="Rectangle 5"/>
          <p:cNvSpPr>
            <a:spLocks noChangeArrowheads="1"/>
          </p:cNvSpPr>
          <p:nvPr/>
        </p:nvSpPr>
        <p:spPr bwMode="gray">
          <a:xfrm>
            <a:off x="4420821" y="1824508"/>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000" noProof="1">
                <a:solidFill>
                  <a:schemeClr val="bg2">
                    <a:lumMod val="25000"/>
                  </a:schemeClr>
                </a:solidFill>
                <a:latin typeface="Adobe Clean Light" pitchFamily="34" charset="0"/>
                <a:cs typeface="Arial" pitchFamily="34" charset="0"/>
              </a:rPr>
              <a:t>What is a</a:t>
            </a:r>
          </a:p>
          <a:p>
            <a:pPr algn="ctr">
              <a:spcAft>
                <a:spcPct val="20000"/>
              </a:spcAft>
            </a:pPr>
            <a:r>
              <a:rPr lang="en-US" sz="2000" noProof="1">
                <a:solidFill>
                  <a:schemeClr val="bg2">
                    <a:lumMod val="25000"/>
                  </a:schemeClr>
                </a:solidFill>
                <a:latin typeface="Adobe Clean Light" pitchFamily="34" charset="0"/>
                <a:cs typeface="Arial" pitchFamily="34" charset="0"/>
              </a:rPr>
              <a:t>Content Fragment (CF)</a:t>
            </a:r>
          </a:p>
        </p:txBody>
      </p:sp>
      <p:sp>
        <p:nvSpPr>
          <p:cNvPr id="11" name="Rectangle 5"/>
          <p:cNvSpPr>
            <a:spLocks noChangeArrowheads="1"/>
          </p:cNvSpPr>
          <p:nvPr/>
        </p:nvSpPr>
        <p:spPr bwMode="gray">
          <a:xfrm>
            <a:off x="8264802" y="1824508"/>
            <a:ext cx="3347182" cy="1842620"/>
          </a:xfrm>
          <a:prstGeom prst="rect">
            <a:avLst/>
          </a:prstGeom>
          <a:noFill/>
          <a:ln w="12700">
            <a:noFill/>
            <a:miter lim="800000"/>
            <a:headEnd/>
            <a:tailEnd/>
          </a:ln>
          <a:effectLst/>
        </p:spPr>
        <p:txBody>
          <a:bodyPr lIns="182880" tIns="182880" rIns="36000" bIns="36000" anchor="ctr"/>
          <a:lstStyle/>
          <a:p>
            <a:pPr algn="ctr">
              <a:spcAft>
                <a:spcPct val="20000"/>
              </a:spcAft>
            </a:pPr>
            <a:r>
              <a:rPr lang="en-US" sz="2000" noProof="1">
                <a:solidFill>
                  <a:schemeClr val="bg2">
                    <a:lumMod val="25000"/>
                  </a:schemeClr>
                </a:solidFill>
                <a:latin typeface="Adobe Clean Light" pitchFamily="34" charset="0"/>
                <a:cs typeface="Arial" pitchFamily="34" charset="0"/>
              </a:rPr>
              <a:t>When to use</a:t>
            </a:r>
          </a:p>
          <a:p>
            <a:pPr algn="ctr">
              <a:spcAft>
                <a:spcPct val="20000"/>
              </a:spcAft>
            </a:pPr>
            <a:r>
              <a:rPr lang="en-US" sz="2000" noProof="1">
                <a:solidFill>
                  <a:schemeClr val="bg2">
                    <a:lumMod val="25000"/>
                  </a:schemeClr>
                </a:solidFill>
                <a:latin typeface="Adobe Clean Light" pitchFamily="34" charset="0"/>
                <a:cs typeface="Arial" pitchFamily="34" charset="0"/>
              </a:rPr>
              <a:t>XF vs CF</a:t>
            </a:r>
          </a:p>
        </p:txBody>
      </p:sp>
    </p:spTree>
    <p:extLst>
      <p:ext uri="{BB962C8B-B14F-4D97-AF65-F5344CB8AC3E}">
        <p14:creationId xmlns:p14="http://schemas.microsoft.com/office/powerpoint/2010/main" val="1008717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lgn="ctr"/>
            <a:fld id="{90156F56-D5AE-4C6F-B826-C69D1BC521BB}" type="slidenum">
              <a:rPr lang="en-US" smtClean="0"/>
              <a:pPr algn="ctr"/>
              <a:t>6</a:t>
            </a:fld>
            <a:endParaRPr lang="en-US" dirty="0"/>
          </a:p>
        </p:txBody>
      </p:sp>
      <p:sp>
        <p:nvSpPr>
          <p:cNvPr id="6" name="Rectangle 5"/>
          <p:cNvSpPr>
            <a:spLocks noChangeArrowheads="1"/>
          </p:cNvSpPr>
          <p:nvPr/>
        </p:nvSpPr>
        <p:spPr bwMode="gray">
          <a:xfrm>
            <a:off x="861716" y="261448"/>
            <a:ext cx="9748725"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1  |  Welcome and Overview</a:t>
            </a:r>
          </a:p>
        </p:txBody>
      </p:sp>
      <p:sp>
        <p:nvSpPr>
          <p:cNvPr id="7" name="Rectangle 5"/>
          <p:cNvSpPr>
            <a:spLocks noChangeArrowheads="1"/>
          </p:cNvSpPr>
          <p:nvPr/>
        </p:nvSpPr>
        <p:spPr bwMode="gray">
          <a:xfrm>
            <a:off x="819183" y="972830"/>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charset="0"/>
                <a:ea typeface="Adobe Clean" charset="0"/>
                <a:cs typeface="Adobe Clean" charset="0"/>
              </a:rPr>
              <a:t>2  |  Experience Fragments</a:t>
            </a:r>
          </a:p>
        </p:txBody>
      </p:sp>
      <p:sp>
        <p:nvSpPr>
          <p:cNvPr id="8" name="Rectangle 7"/>
          <p:cNvSpPr>
            <a:spLocks noChangeArrowheads="1"/>
          </p:cNvSpPr>
          <p:nvPr/>
        </p:nvSpPr>
        <p:spPr bwMode="gray">
          <a:xfrm>
            <a:off x="819182" y="1712813"/>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3  |  Content Fragment Models &amp; Instances</a:t>
            </a:r>
          </a:p>
        </p:txBody>
      </p:sp>
      <p:sp>
        <p:nvSpPr>
          <p:cNvPr id="9" name="Rectangle 8"/>
          <p:cNvSpPr>
            <a:spLocks noChangeArrowheads="1"/>
          </p:cNvSpPr>
          <p:nvPr/>
        </p:nvSpPr>
        <p:spPr bwMode="gray">
          <a:xfrm>
            <a:off x="819181" y="2357284"/>
            <a:ext cx="9439501" cy="735013"/>
          </a:xfrm>
          <a:prstGeom prst="rect">
            <a:avLst/>
          </a:prstGeom>
          <a:noFill/>
          <a:ln w="12700">
            <a:noFill/>
            <a:miter lim="800000"/>
            <a:headEnd/>
            <a:tailEnd/>
          </a:ln>
          <a:effectLst/>
        </p:spPr>
        <p:txBody>
          <a:bodyPr lIns="0" tIns="36000" rIns="36000" bIns="36000" anchor="ctr"/>
          <a:lstStyle/>
          <a:p>
            <a:pPr>
              <a:spcAft>
                <a:spcPct val="20000"/>
              </a:spcAft>
            </a:pPr>
            <a:r>
              <a:rPr lang="en-US" sz="2800" noProof="1">
                <a:latin typeface="Adobe Clean Light" charset="0"/>
                <a:ea typeface="Adobe Clean Light" charset="0"/>
                <a:cs typeface="Adobe Clean Light" charset="0"/>
              </a:rPr>
              <a:t>4  |  Component Exporter (Advanced)</a:t>
            </a:r>
          </a:p>
        </p:txBody>
      </p:sp>
    </p:spTree>
    <p:extLst>
      <p:ext uri="{BB962C8B-B14F-4D97-AF65-F5344CB8AC3E}">
        <p14:creationId xmlns:p14="http://schemas.microsoft.com/office/powerpoint/2010/main" val="3496754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Experience Fragments (XF) – What is it?</a:t>
            </a:r>
          </a:p>
        </p:txBody>
      </p:sp>
      <p:sp>
        <p:nvSpPr>
          <p:cNvPr id="6" name="Content Placeholder 5"/>
          <p:cNvSpPr>
            <a:spLocks noGrp="1"/>
          </p:cNvSpPr>
          <p:nvPr>
            <p:ph idx="1"/>
          </p:nvPr>
        </p:nvSpPr>
        <p:spPr/>
        <p:txBody>
          <a:bodyPr>
            <a:normAutofit fontScale="92500" lnSpcReduction="10000"/>
          </a:bodyPr>
          <a:lstStyle/>
          <a:p>
            <a:r>
              <a:rPr lang="en-US" sz="3600" dirty="0"/>
              <a:t>A set of content that grouped forms an experience that should make sense on its own</a:t>
            </a:r>
          </a:p>
          <a:p>
            <a:r>
              <a:rPr lang="en-US" sz="3200" dirty="0"/>
              <a:t>Managed as a Page</a:t>
            </a:r>
          </a:p>
          <a:p>
            <a:r>
              <a:rPr lang="en-US" sz="3200" dirty="0"/>
              <a:t>Outputs HTML </a:t>
            </a:r>
          </a:p>
          <a:p>
            <a:pPr marL="743790" lvl="1" indent="-457200"/>
            <a:r>
              <a:rPr lang="en-US" sz="2800" dirty="0"/>
              <a:t>Content &amp; Channel use considerations</a:t>
            </a:r>
          </a:p>
          <a:p>
            <a:pPr marL="743790" lvl="1" indent="-457200"/>
            <a:r>
              <a:rPr lang="en-US" sz="2800" dirty="0"/>
              <a:t>Rendered by AEM</a:t>
            </a:r>
          </a:p>
          <a:p>
            <a:r>
              <a:rPr lang="en-US" sz="3200" dirty="0"/>
              <a:t>Variations</a:t>
            </a:r>
          </a:p>
          <a:p>
            <a:pPr marL="743790" lvl="1" indent="-457200"/>
            <a:r>
              <a:rPr lang="en-US" sz="2800" dirty="0"/>
              <a:t>Live Copy or Independent</a:t>
            </a:r>
          </a:p>
          <a:p>
            <a:pPr marL="743790" lvl="1" indent="-457200"/>
            <a:r>
              <a:rPr lang="en-US" sz="2800" dirty="0"/>
              <a:t>Channel or Context Specific</a:t>
            </a:r>
          </a:p>
          <a:p>
            <a:r>
              <a:rPr lang="en-US" sz="3200" dirty="0"/>
              <a:t>Supports Translations</a:t>
            </a:r>
          </a:p>
          <a:p>
            <a:pPr marL="743790" lvl="1" indent="-457200">
              <a:buFont typeface="+mj-lt"/>
              <a:buAutoNum type="arabicPeriod"/>
            </a:pPr>
            <a:endParaRPr lang="en-US" sz="2800"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7</a:t>
            </a:fld>
            <a:endParaRPr lang="en-US" dirty="0"/>
          </a:p>
        </p:txBody>
      </p:sp>
    </p:spTree>
    <p:extLst>
      <p:ext uri="{BB962C8B-B14F-4D97-AF65-F5344CB8AC3E}">
        <p14:creationId xmlns:p14="http://schemas.microsoft.com/office/powerpoint/2010/main" val="3336931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 calcmode="lin" valueType="num">
                                      <p:cBhvr additive="base">
                                        <p:cTn id="23"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 calcmode="lin" valueType="num">
                                      <p:cBhvr additive="base">
                                        <p:cTn id="27"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6">
                                            <p:txEl>
                                              <p:pRg st="5" end="5"/>
                                            </p:txEl>
                                          </p:spTgt>
                                        </p:tgtEl>
                                        <p:attrNameLst>
                                          <p:attrName>style.visibility</p:attrName>
                                        </p:attrNameLst>
                                      </p:cBhvr>
                                      <p:to>
                                        <p:strVal val="visible"/>
                                      </p:to>
                                    </p:set>
                                    <p:anim calcmode="lin" valueType="num">
                                      <p:cBhvr additive="base">
                                        <p:cTn id="33"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6">
                                            <p:txEl>
                                              <p:pRg st="5" end="5"/>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 calcmode="lin" valueType="num">
                                      <p:cBhvr additive="base">
                                        <p:cTn id="37"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 calcmode="lin" valueType="num">
                                      <p:cBhvr additive="base">
                                        <p:cTn id="41"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 calcmode="lin" valueType="num">
                                      <p:cBhvr additive="base">
                                        <p:cTn id="47"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6">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Experience Fragments (XF) - Activities</a:t>
            </a:r>
          </a:p>
        </p:txBody>
      </p:sp>
      <p:sp>
        <p:nvSpPr>
          <p:cNvPr id="6" name="Content Placeholder 5"/>
          <p:cNvSpPr>
            <a:spLocks noGrp="1"/>
          </p:cNvSpPr>
          <p:nvPr>
            <p:ph idx="1"/>
          </p:nvPr>
        </p:nvSpPr>
        <p:spPr/>
        <p:txBody>
          <a:bodyPr>
            <a:normAutofit/>
          </a:bodyPr>
          <a:lstStyle/>
          <a:p>
            <a:pPr marL="466725" indent="-457200">
              <a:buFont typeface="+mj-lt"/>
              <a:buAutoNum type="arabicPeriod"/>
            </a:pPr>
            <a:r>
              <a:rPr lang="en-US" sz="3600" dirty="0"/>
              <a:t>Create Experience Fragment</a:t>
            </a:r>
          </a:p>
          <a:p>
            <a:pPr marL="466725" indent="-457200">
              <a:buFont typeface="+mj-lt"/>
              <a:buAutoNum type="arabicPeriod"/>
            </a:pPr>
            <a:r>
              <a:rPr lang="en-US" sz="3600" dirty="0"/>
              <a:t>Create a Building Block</a:t>
            </a:r>
          </a:p>
          <a:p>
            <a:pPr marL="466725" indent="-457200">
              <a:buFont typeface="+mj-lt"/>
              <a:buAutoNum type="arabicPeriod"/>
            </a:pPr>
            <a:r>
              <a:rPr lang="en-US" sz="3600" dirty="0"/>
              <a:t>Create Variations</a:t>
            </a:r>
          </a:p>
          <a:p>
            <a:pPr marL="743790" lvl="1" indent="-457200">
              <a:buFont typeface="+mj-lt"/>
              <a:buAutoNum type="arabicPeriod"/>
            </a:pPr>
            <a:r>
              <a:rPr lang="en-US" sz="2800" dirty="0">
                <a:latin typeface="Adobe Clean" panose="020B0503020404020204" pitchFamily="34" charset="0"/>
              </a:rPr>
              <a:t>AEM Sites	</a:t>
            </a:r>
          </a:p>
          <a:p>
            <a:pPr marL="743790" lvl="1" indent="-457200">
              <a:buFont typeface="+mj-lt"/>
              <a:buAutoNum type="arabicPeriod"/>
            </a:pPr>
            <a:r>
              <a:rPr lang="en-US" sz="2800" dirty="0">
                <a:latin typeface="Adobe Clean" panose="020B0503020404020204" pitchFamily="34" charset="0"/>
              </a:rPr>
              <a:t>Mobile App</a:t>
            </a:r>
          </a:p>
          <a:p>
            <a:pPr marL="466725" indent="-457200">
              <a:buFont typeface="+mj-lt"/>
              <a:buAutoNum type="arabicPeriod"/>
            </a:pPr>
            <a:r>
              <a:rPr lang="en-US" sz="3200" dirty="0"/>
              <a:t>Consume an XF</a:t>
            </a:r>
          </a:p>
          <a:p>
            <a:pPr marL="466725" indent="-457200">
              <a:buFont typeface="+mj-lt"/>
              <a:buAutoNum type="arabicPeriod"/>
            </a:pPr>
            <a:r>
              <a:rPr lang="en-US" sz="3200" dirty="0"/>
              <a:t>Update XF</a:t>
            </a:r>
          </a:p>
          <a:p>
            <a:pPr marL="466725" indent="-457200">
              <a:buFont typeface="+mj-lt"/>
              <a:buAutoNum type="arabicPeriod"/>
            </a:pPr>
            <a:r>
              <a:rPr lang="en-US" sz="3200" dirty="0"/>
              <a:t>Create from Existing Content (</a:t>
            </a:r>
            <a:r>
              <a:rPr lang="en-US" sz="3200" dirty="0" err="1"/>
              <a:t>Adhoc</a:t>
            </a:r>
            <a:r>
              <a:rPr lang="en-US" sz="3200" dirty="0"/>
              <a:t>)</a:t>
            </a:r>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8</a:t>
            </a:fld>
            <a:endParaRPr lang="en-US" dirty="0"/>
          </a:p>
        </p:txBody>
      </p:sp>
      <p:pic>
        <p:nvPicPr>
          <p:cNvPr id="7" name="Picture 6">
            <a:extLst>
              <a:ext uri="{FF2B5EF4-FFF2-40B4-BE49-F238E27FC236}">
                <a16:creationId xmlns:a16="http://schemas.microsoft.com/office/drawing/2014/main" id="{8FBDD92C-F953-CB46-84CF-4FED5C22087D}"/>
              </a:ext>
            </a:extLst>
          </p:cNvPr>
          <p:cNvPicPr>
            <a:picLocks noChangeAspect="1"/>
          </p:cNvPicPr>
          <p:nvPr/>
        </p:nvPicPr>
        <p:blipFill>
          <a:blip r:embed="rId3"/>
          <a:stretch>
            <a:fillRect/>
          </a:stretch>
        </p:blipFill>
        <p:spPr>
          <a:xfrm>
            <a:off x="7226272" y="1280160"/>
            <a:ext cx="4657833" cy="4323805"/>
          </a:xfrm>
          <a:prstGeom prst="rect">
            <a:avLst/>
          </a:prstGeom>
        </p:spPr>
      </p:pic>
    </p:spTree>
    <p:extLst>
      <p:ext uri="{BB962C8B-B14F-4D97-AF65-F5344CB8AC3E}">
        <p14:creationId xmlns:p14="http://schemas.microsoft.com/office/powerpoint/2010/main" val="160351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Experience Fragments - Building Blocks</a:t>
            </a:r>
          </a:p>
        </p:txBody>
      </p:sp>
      <p:sp>
        <p:nvSpPr>
          <p:cNvPr id="6" name="Content Placeholder 5"/>
          <p:cNvSpPr>
            <a:spLocks noGrp="1"/>
          </p:cNvSpPr>
          <p:nvPr>
            <p:ph idx="1"/>
          </p:nvPr>
        </p:nvSpPr>
        <p:spPr/>
        <p:txBody>
          <a:bodyPr>
            <a:normAutofit/>
          </a:bodyPr>
          <a:lstStyle/>
          <a:p>
            <a:r>
              <a:rPr lang="en-US" sz="2800" dirty="0"/>
              <a:t>Specifies reusable structure and content</a:t>
            </a:r>
          </a:p>
          <a:p>
            <a:r>
              <a:rPr lang="en-US" sz="2800" dirty="0"/>
              <a:t>Automatic updates of referencing XF</a:t>
            </a:r>
          </a:p>
          <a:p>
            <a:r>
              <a:rPr lang="en-US" sz="2800" dirty="0"/>
              <a:t>Usable across XF (Local vs All)</a:t>
            </a:r>
          </a:p>
          <a:p>
            <a:r>
              <a:rPr lang="en-US" sz="2800" dirty="0"/>
              <a:t>Best Practices:</a:t>
            </a:r>
          </a:p>
          <a:p>
            <a:pPr lvl="1"/>
            <a:r>
              <a:rPr lang="en-US" sz="2400" dirty="0"/>
              <a:t>One XF Variation holds building block</a:t>
            </a:r>
          </a:p>
          <a:p>
            <a:pPr lvl="1"/>
            <a:r>
              <a:rPr lang="en-US" sz="2400" dirty="0"/>
              <a:t>All other XF consume building block</a:t>
            </a:r>
          </a:p>
          <a:p>
            <a:r>
              <a:rPr lang="en-US" sz="2800" dirty="0"/>
              <a:t>Inheritance can be canceled</a:t>
            </a:r>
          </a:p>
          <a:p>
            <a:pPr lvl="1"/>
            <a:r>
              <a:rPr lang="en-US" sz="2400" dirty="0"/>
              <a:t>Removes back-reference for updates</a:t>
            </a:r>
          </a:p>
          <a:p>
            <a:pPr lvl="1"/>
            <a:r>
              <a:rPr lang="en-US" sz="2400" dirty="0"/>
              <a:t>Cannot be undone</a:t>
            </a:r>
          </a:p>
          <a:p>
            <a:endParaRPr lang="en-US" dirty="0"/>
          </a:p>
        </p:txBody>
      </p:sp>
      <p:sp>
        <p:nvSpPr>
          <p:cNvPr id="4" name="Slide Number Placeholder 3"/>
          <p:cNvSpPr>
            <a:spLocks noGrp="1"/>
          </p:cNvSpPr>
          <p:nvPr>
            <p:ph type="sldNum" sz="quarter" idx="12"/>
          </p:nvPr>
        </p:nvSpPr>
        <p:spPr/>
        <p:txBody>
          <a:bodyPr/>
          <a:lstStyle/>
          <a:p>
            <a:pPr algn="ctr"/>
            <a:fld id="{90156F56-D5AE-4C6F-B826-C69D1BC521BB}" type="slidenum">
              <a:rPr lang="en-US" smtClean="0"/>
              <a:pPr algn="ctr"/>
              <a:t>9</a:t>
            </a:fld>
            <a:endParaRPr lang="en-US" dirty="0"/>
          </a:p>
        </p:txBody>
      </p:sp>
      <p:pic>
        <p:nvPicPr>
          <p:cNvPr id="7" name="Picture 6">
            <a:extLst>
              <a:ext uri="{FF2B5EF4-FFF2-40B4-BE49-F238E27FC236}">
                <a16:creationId xmlns:a16="http://schemas.microsoft.com/office/drawing/2014/main" id="{9018CA89-590C-614E-A65F-7844791BAAAA}"/>
              </a:ext>
            </a:extLst>
          </p:cNvPr>
          <p:cNvPicPr>
            <a:picLocks noChangeAspect="1"/>
          </p:cNvPicPr>
          <p:nvPr/>
        </p:nvPicPr>
        <p:blipFill>
          <a:blip r:embed="rId3"/>
          <a:stretch>
            <a:fillRect/>
          </a:stretch>
        </p:blipFill>
        <p:spPr>
          <a:xfrm>
            <a:off x="7113965" y="1495948"/>
            <a:ext cx="4770140" cy="4323303"/>
          </a:xfrm>
          <a:prstGeom prst="rect">
            <a:avLst/>
          </a:prstGeom>
        </p:spPr>
      </p:pic>
    </p:spTree>
    <p:extLst>
      <p:ext uri="{BB962C8B-B14F-4D97-AF65-F5344CB8AC3E}">
        <p14:creationId xmlns:p14="http://schemas.microsoft.com/office/powerpoint/2010/main" val="682553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 calcmode="lin" valueType="num">
                                      <p:cBhvr additive="base">
                                        <p:cTn id="25"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6">
                                            <p:txEl>
                                              <p:pRg st="4" end="4"/>
                                            </p:txEl>
                                          </p:spTgt>
                                        </p:tgtEl>
                                        <p:attrNameLst>
                                          <p:attrName>style.visibility</p:attrName>
                                        </p:attrNameLst>
                                      </p:cBhvr>
                                      <p:to>
                                        <p:strVal val="visible"/>
                                      </p:to>
                                    </p:set>
                                    <p:anim calcmode="lin" valueType="num">
                                      <p:cBhvr additive="base">
                                        <p:cTn id="29"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
                                            <p:txEl>
                                              <p:pRg st="4" end="4"/>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6">
                                            <p:txEl>
                                              <p:pRg st="5" end="5"/>
                                            </p:txEl>
                                          </p:spTgt>
                                        </p:tgtEl>
                                        <p:attrNameLst>
                                          <p:attrName>style.visibility</p:attrName>
                                        </p:attrNameLst>
                                      </p:cBhvr>
                                      <p:to>
                                        <p:strVal val="visible"/>
                                      </p:to>
                                    </p:set>
                                    <p:anim calcmode="lin" valueType="num">
                                      <p:cBhvr additive="base">
                                        <p:cTn id="33"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6">
                                            <p:txEl>
                                              <p:pRg st="6" end="6"/>
                                            </p:txEl>
                                          </p:spTgt>
                                        </p:tgtEl>
                                        <p:attrNameLst>
                                          <p:attrName>style.visibility</p:attrName>
                                        </p:attrNameLst>
                                      </p:cBhvr>
                                      <p:to>
                                        <p:strVal val="visible"/>
                                      </p:to>
                                    </p:set>
                                    <p:anim calcmode="lin" valueType="num">
                                      <p:cBhvr additive="base">
                                        <p:cTn id="39"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6">
                                            <p:txEl>
                                              <p:pRg st="6" end="6"/>
                                            </p:txEl>
                                          </p:spTgt>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6">
                                            <p:txEl>
                                              <p:pRg st="7" end="7"/>
                                            </p:txEl>
                                          </p:spTgt>
                                        </p:tgtEl>
                                        <p:attrNameLst>
                                          <p:attrName>style.visibility</p:attrName>
                                        </p:attrNameLst>
                                      </p:cBhvr>
                                      <p:to>
                                        <p:strVal val="visible"/>
                                      </p:to>
                                    </p:set>
                                    <p:anim calcmode="lin" valueType="num">
                                      <p:cBhvr additive="base">
                                        <p:cTn id="43"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6">
                                            <p:txEl>
                                              <p:pRg st="7" end="7"/>
                                            </p:txEl>
                                          </p:spTgt>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 calcmode="lin" valueType="num">
                                      <p:cBhvr additive="base">
                                        <p:cTn id="47"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6">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MMPROD_UIDATA" val="&lt;database version=&quot;10.0&quot;&gt;&lt;object type=&quot;1&quot; unique_id=&quot;10001&quot;&gt;&lt;object type=&quot;8&quot; unique_id=&quot;717709&quot;&gt;&lt;/object&gt;&lt;object type=&quot;2&quot; unique_id=&quot;717710&quot;&gt;&lt;object type=&quot;3&quot; unique_id=&quot;717712&quot;&gt;&lt;property id=&quot;20148&quot; value=&quot;5&quot;/&gt;&lt;property id=&quot;20300&quot; value=&quot;Slide 10 - &amp;quot;Section Divider&amp;quot;&quot;/&gt;&lt;property id=&quot;20307&quot; value=&quot;274&quot;/&gt;&lt;/object&gt;&lt;object type=&quot;3&quot; unique_id=&quot;717778&quot;&gt;&lt;property id=&quot;20148&quot; value=&quot;5&quot;/&gt;&lt;property id=&quot;20300&quot; value=&quot;Slide 1 - &amp;quot;Title Slide&amp;quot;&quot;/&gt;&lt;property id=&quot;20307&quot; value=&quot;273&quot;/&gt;&lt;/object&gt;&lt;object type=&quot;3&quot; unique_id=&quot;717779&quot;&gt;&lt;property id=&quot;20148&quot; value=&quot;5&quot;/&gt;&lt;property id=&quot;20300&quot; value=&quot;Slide 20&quot;/&gt;&lt;property id=&quot;20307&quot; value=&quot;278&quot;/&gt;&lt;/object&gt;&lt;object type=&quot;3&quot; unique_id=&quot;717900&quot;&gt;&lt;property id=&quot;20148&quot; value=&quot;5&quot;/&gt;&lt;property id=&quot;20300&quot; value=&quot;Slide 11 - &amp;quot;White Content Slide – Graphic Footer &amp;amp; Header&amp;quot;&quot;/&gt;&lt;property id=&quot;20307&quot; value=&quot;279&quot;/&gt;&lt;/object&gt;&lt;object type=&quot;3&quot; unique_id=&quot;717901&quot;&gt;&lt;property id=&quot;20148&quot; value=&quot;5&quot;/&gt;&lt;property id=&quot;20300&quot; value=&quot;Slide 18 - &amp;quot;Black Content Slide – Graphic Footer&amp;quot;&quot;/&gt;&lt;property id=&quot;20307&quot; value=&quot;283&quot;/&gt;&lt;/object&gt;&lt;object type=&quot;3&quot; unique_id=&quot;717902&quot;&gt;&lt;property id=&quot;20148&quot; value=&quot;5&quot;/&gt;&lt;property id=&quot;20300&quot; value=&quot;Slide 17 - &amp;quot;Black Content Slide – Graphic Footer &amp;amp; Header&amp;quot;&quot;/&gt;&lt;property id=&quot;20307&quot; value=&quot;284&quot;/&gt;&lt;/object&gt;&lt;object type=&quot;3&quot; unique_id=&quot;1709896&quot;&gt;&lt;property id=&quot;20148&quot; value=&quot;5&quot;/&gt;&lt;property id=&quot;20300&quot; value=&quot;Slide 2 - &amp;quot;Additional templates and more resources&amp;quot;&quot;/&gt;&lt;property id=&quot;20307&quot; value=&quot;292&quot;/&gt;&lt;/object&gt;&lt;object type=&quot;3&quot; unique_id=&quot;1709897&quot;&gt;&lt;property id=&quot;20148&quot; value=&quot;5&quot;/&gt;&lt;property id=&quot;20300&quot; value=&quot;Slide 3 - &amp;quot;How to save this as a template within PowerPoint&amp;quot;&quot;/&gt;&lt;property id=&quot;20307&quot; value=&quot;293&quot;/&gt;&lt;/object&gt;&lt;object type=&quot;3&quot; unique_id=&quot;1709898&quot;&gt;&lt;property id=&quot;20148&quot; value=&quot;5&quot;/&gt;&lt;property id=&quot;20300&quot; value=&quot;Slide 5 - &amp;quot;Using Footers and Page Numbers&amp;quot;&quot;/&gt;&lt;property id=&quot;20307&quot; value=&quot;294&quot;/&gt;&lt;/object&gt;&lt;object type=&quot;3&quot; unique_id=&quot;1709899&quot;&gt;&lt;property id=&quot;20148&quot; value=&quot;5&quot;/&gt;&lt;property id=&quot;20300&quot; value=&quot;Slide 12 - &amp;quot;White Content Slide – Graphic Footer&amp;quot;&quot;/&gt;&lt;property id=&quot;20307&quot; value=&quot;287&quot;/&gt;&lt;/object&gt;&lt;object type=&quot;3&quot; unique_id=&quot;1709900&quot;&gt;&lt;property id=&quot;20148&quot; value=&quot;5&quot;/&gt;&lt;property id=&quot;20300&quot; value=&quot;Slide 13 - &amp;quot;White Content Slide – No Graphic&amp;quot;&quot;/&gt;&lt;property id=&quot;20307&quot; value=&quot;288&quot;/&gt;&lt;/object&gt;&lt;object type=&quot;3&quot; unique_id=&quot;1709901&quot;&gt;&lt;property id=&quot;20148&quot; value=&quot;5&quot;/&gt;&lt;property id=&quot;20300&quot; value=&quot;Slide 14 - &amp;quot;Gray Content Slide – Graphic Footer &amp;amp; Header&amp;quot;&quot;/&gt;&lt;property id=&quot;20307&quot; value=&quot;289&quot;/&gt;&lt;/object&gt;&lt;object type=&quot;3&quot; unique_id=&quot;1709902&quot;&gt;&lt;property id=&quot;20148&quot; value=&quot;5&quot;/&gt;&lt;property id=&quot;20300&quot; value=&quot;Slide 15 - &amp;quot;Gray Content Slide – Graphic Footer&amp;quot;&quot;/&gt;&lt;property id=&quot;20307&quot; value=&quot;290&quot;/&gt;&lt;/object&gt;&lt;object type=&quot;3&quot; unique_id=&quot;1709903&quot;&gt;&lt;property id=&quot;20148&quot; value=&quot;5&quot;/&gt;&lt;property id=&quot;20300&quot; value=&quot;Slide 16 - &amp;quot;Gray Content Slide – No Graphic&amp;quot;&quot;/&gt;&lt;property id=&quot;20307&quot; value=&quot;291&quot;/&gt;&lt;/object&gt;&lt;object type=&quot;3&quot; unique_id=&quot;1709904&quot;&gt;&lt;property id=&quot;20148&quot; value=&quot;5&quot;/&gt;&lt;property id=&quot;20300&quot; value=&quot;Slide 19 - &amp;quot;Black Content Slide – No Graphic&amp;quot;&quot;/&gt;&lt;property id=&quot;20307&quot; value=&quot;286&quot;/&gt;&lt;/object&gt;&lt;object type=&quot;3&quot; unique_id=&quot;1709905&quot;&gt;&lt;property id=&quot;20148&quot; value=&quot;5&quot;/&gt;&lt;property id=&quot;20300&quot; value=&quot;Slide 21&quot;/&gt;&lt;property id=&quot;20307&quot; value=&quot;285&quot;/&gt;&lt;/object&gt;&lt;object type=&quot;3&quot; unique_id=&quot;1710038&quot;&gt;&lt;property id=&quot;20148&quot; value=&quot;5&quot;/&gt;&lt;property id=&quot;20300&quot; value=&quot;Slide 4 - &amp;quot;Slide layouts&amp;quot;&quot;/&gt;&lt;property id=&quot;20307&quot; value=&quot;298&quot;/&gt;&lt;/object&gt;&lt;object type=&quot;3&quot; unique_id=&quot;1710039&quot;&gt;&lt;property id=&quot;20148&quot; value=&quot;5&quot;/&gt;&lt;property id=&quot;20300&quot; value=&quot;Slide 6 - &amp;quot;Converting old presentations to this template&amp;quot;&quot;/&gt;&lt;property id=&quot;20307&quot; value=&quot;295&quot;/&gt;&lt;/object&gt;&lt;object type=&quot;3&quot; unique_id=&quot;1710040&quot;&gt;&lt;property id=&quot;20148&quot; value=&quot;5&quot;/&gt;&lt;property id=&quot;20300&quot; value=&quot;Slide 7 - &amp;quot;Bar charts&amp;quot;&quot;/&gt;&lt;property id=&quot;20307&quot; value=&quot;296&quot;/&gt;&lt;/object&gt;&lt;object type=&quot;3&quot; unique_id=&quot;1710041&quot;&gt;&lt;property id=&quot;20148&quot; value=&quot;5&quot;/&gt;&lt;property id=&quot;20300&quot; value=&quot;Slide 8 - &amp;quot;Pie charts&amp;quot;&quot;/&gt;&lt;property id=&quot;20307&quot; value=&quot;297&quot;/&gt;&lt;/object&gt;&lt;object type=&quot;3&quot; unique_id=&quot;1710042&quot;&gt;&lt;property id=&quot;20148&quot; value=&quot;5&quot;/&gt;&lt;property id=&quot;20300&quot; value=&quot;Slide 9 - &amp;quot;Color palette&amp;quot;&quot;/&gt;&lt;property id=&quot;20307&quot; value=&quot;299&quot;/&gt;&lt;/object&gt;&lt;/object&gt;&lt;/object&gt;&lt;/database&gt;"/>
  <p:tag name="SECTOMILLISECCONVERTED" val="1"/>
</p:tagLst>
</file>

<file path=ppt/theme/theme1.xml><?xml version="1.0" encoding="utf-8"?>
<a:theme xmlns:a="http://schemas.openxmlformats.org/drawingml/2006/main" name="Adobe Master Widescreen 2015">
  <a:themeElements>
    <a:clrScheme name="Adobe 2009">
      <a:dk1>
        <a:srgbClr val="000000"/>
      </a:dk1>
      <a:lt1>
        <a:sysClr val="window" lastClr="FFFFFF"/>
      </a:lt1>
      <a:dk2>
        <a:srgbClr val="6B737B"/>
      </a:dk2>
      <a:lt2>
        <a:srgbClr val="DADDE0"/>
      </a:lt2>
      <a:accent1>
        <a:srgbClr val="C1D82F"/>
      </a:accent1>
      <a:accent2>
        <a:srgbClr val="00A4E4"/>
      </a:accent2>
      <a:accent3>
        <a:srgbClr val="8348B5"/>
      </a:accent3>
      <a:accent4>
        <a:srgbClr val="FBB034"/>
      </a:accent4>
      <a:accent5>
        <a:srgbClr val="FFDD00"/>
      </a:accent5>
      <a:accent6>
        <a:srgbClr val="FF0000"/>
      </a:accent6>
      <a:hlink>
        <a:srgbClr val="000000"/>
      </a:hlink>
      <a:folHlink>
        <a:srgbClr val="3F3F3F"/>
      </a:folHlink>
    </a:clrScheme>
    <a:fontScheme name="Adobe Clean 2009">
      <a:majorFont>
        <a:latin typeface="Adobe Clean"/>
        <a:ea typeface=""/>
        <a:cs typeface=""/>
      </a:majorFont>
      <a:minorFont>
        <a:latin typeface="Adobe Clean"/>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 id="{6B144C4F-E308-2442-B1AE-349BDF645916}" vid="{07ADB4E6-6F26-3E4C-926C-CF88B471E1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3505</TotalTime>
  <Words>963</Words>
  <Application>Microsoft Macintosh PowerPoint</Application>
  <PresentationFormat>Custom</PresentationFormat>
  <Paragraphs>243</Paragraphs>
  <Slides>27</Slides>
  <Notes>18</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Adobe Clean</vt:lpstr>
      <vt:lpstr>Adobe Clean Black</vt:lpstr>
      <vt:lpstr>Adobe Clean Light</vt:lpstr>
      <vt:lpstr>Adobe Clean SemiLight</vt:lpstr>
      <vt:lpstr>Arial</vt:lpstr>
      <vt:lpstr>Calibri</vt:lpstr>
      <vt:lpstr>Helvetica Light</vt:lpstr>
      <vt:lpstr>Wingdings</vt:lpstr>
      <vt:lpstr>Adobe Master Widescreen 2015</vt:lpstr>
      <vt:lpstr>Headless Adobe Experience Manager – Beyond the Browser</vt:lpstr>
      <vt:lpstr>PowerPoint Presentation</vt:lpstr>
      <vt:lpstr>Adobe User Experience Design Engagement</vt:lpstr>
      <vt:lpstr>PowerPoint Presentation</vt:lpstr>
      <vt:lpstr>PowerPoint Presentation</vt:lpstr>
      <vt:lpstr>PowerPoint Presentation</vt:lpstr>
      <vt:lpstr>Experience Fragments (XF) – What is it?</vt:lpstr>
      <vt:lpstr>Experience Fragments (XF) - Activities</vt:lpstr>
      <vt:lpstr>Experience Fragments - Building Blocks</vt:lpstr>
      <vt:lpstr>Experience Fragments (XF) - Activities</vt:lpstr>
      <vt:lpstr>Experience Fragments  - Extra Info</vt:lpstr>
      <vt:lpstr>Experience Fragments (XF) – Details</vt:lpstr>
      <vt:lpstr>PowerPoint Presentation</vt:lpstr>
      <vt:lpstr>Content Fragments (CF) –What is it?</vt:lpstr>
      <vt:lpstr>Content Fragment – Model Activities</vt:lpstr>
      <vt:lpstr>Content Fragment – Instance Activities</vt:lpstr>
      <vt:lpstr>Content Fragment – Authoring Activities</vt:lpstr>
      <vt:lpstr>Content Fragments  - Extra Info</vt:lpstr>
      <vt:lpstr>Experience Fragments vs. Content Fragments</vt:lpstr>
      <vt:lpstr>Experience Fragments &amp; Content Fragments</vt:lpstr>
      <vt:lpstr>PowerPoint Presentation</vt:lpstr>
      <vt:lpstr>Component Exporter - Advanced Topics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dc:title>
  <dc:creator>Bryan Stopp</dc:creator>
  <cp:lastModifiedBy>Bryan Stopp</cp:lastModifiedBy>
  <cp:revision>90</cp:revision>
  <cp:lastPrinted>2016-01-12T18:28:12Z</cp:lastPrinted>
  <dcterms:created xsi:type="dcterms:W3CDTF">2018-02-20T19:02:10Z</dcterms:created>
  <dcterms:modified xsi:type="dcterms:W3CDTF">2018-04-02T14:34:44Z</dcterms:modified>
</cp:coreProperties>
</file>

<file path=docProps/thumbnail.jpeg>
</file>